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74" r:id="rId6"/>
  </p:sldMasterIdLst>
  <p:notesMasterIdLst>
    <p:notesMasterId r:id="rId34"/>
  </p:notesMasterIdLst>
  <p:sldIdLst>
    <p:sldId id="256" r:id="rId7"/>
    <p:sldId id="258" r:id="rId8"/>
    <p:sldId id="259" r:id="rId9"/>
    <p:sldId id="260" r:id="rId10"/>
    <p:sldId id="261" r:id="rId11"/>
    <p:sldId id="262" r:id="rId12"/>
    <p:sldId id="263" r:id="rId13"/>
    <p:sldId id="265" r:id="rId14"/>
    <p:sldId id="264" r:id="rId15"/>
    <p:sldId id="266" r:id="rId16"/>
    <p:sldId id="268" r:id="rId17"/>
    <p:sldId id="270" r:id="rId18"/>
    <p:sldId id="272" r:id="rId19"/>
    <p:sldId id="274" r:id="rId20"/>
    <p:sldId id="275" r:id="rId21"/>
    <p:sldId id="276" r:id="rId22"/>
    <p:sldId id="277" r:id="rId23"/>
    <p:sldId id="290" r:id="rId24"/>
    <p:sldId id="292" r:id="rId25"/>
    <p:sldId id="295" r:id="rId26"/>
    <p:sldId id="300" r:id="rId27"/>
    <p:sldId id="305" r:id="rId28"/>
    <p:sldId id="308" r:id="rId29"/>
    <p:sldId id="315" r:id="rId30"/>
    <p:sldId id="314" r:id="rId31"/>
    <p:sldId id="317" r:id="rId32"/>
    <p:sldId id="307" r:id="rId33"/>
  </p:sldIdLst>
  <p:sldSz cx="9144000" cy="5143500" type="screen16x9"/>
  <p:notesSz cx="70104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569"/>
    <a:srgbClr val="002D73"/>
    <a:srgbClr val="553278"/>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112" autoAdjust="0"/>
    <p:restoredTop sz="89072" autoAdjust="0"/>
  </p:normalViewPr>
  <p:slideViewPr>
    <p:cSldViewPr>
      <p:cViewPr varScale="1">
        <p:scale>
          <a:sx n="79" d="100"/>
          <a:sy n="79" d="100"/>
        </p:scale>
        <p:origin x="216" y="3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gs" Target="tags/tag1.xml"/><Relationship Id="rId8" Type="http://schemas.openxmlformats.org/officeDocument/2006/relationships/slide" Target="slides/slide2.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5/22/2023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2</a:t>
            </a:fld>
            <a:endParaRPr lang="en-US" dirty="0"/>
          </a:p>
        </p:txBody>
      </p:sp>
    </p:spTree>
    <p:extLst>
      <p:ext uri="{BB962C8B-B14F-4D97-AF65-F5344CB8AC3E}">
        <p14:creationId xmlns:p14="http://schemas.microsoft.com/office/powerpoint/2010/main" val="2367426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11</a:t>
            </a:fld>
            <a:endParaRPr lang="en-US" dirty="0"/>
          </a:p>
        </p:txBody>
      </p:sp>
    </p:spTree>
    <p:extLst>
      <p:ext uri="{BB962C8B-B14F-4D97-AF65-F5344CB8AC3E}">
        <p14:creationId xmlns:p14="http://schemas.microsoft.com/office/powerpoint/2010/main" val="2680024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12</a:t>
            </a:fld>
            <a:endParaRPr lang="en-US" dirty="0"/>
          </a:p>
        </p:txBody>
      </p:sp>
    </p:spTree>
    <p:extLst>
      <p:ext uri="{BB962C8B-B14F-4D97-AF65-F5344CB8AC3E}">
        <p14:creationId xmlns:p14="http://schemas.microsoft.com/office/powerpoint/2010/main" val="3150956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13</a:t>
            </a:fld>
            <a:endParaRPr lang="en-US" dirty="0"/>
          </a:p>
        </p:txBody>
      </p:sp>
    </p:spTree>
    <p:extLst>
      <p:ext uri="{BB962C8B-B14F-4D97-AF65-F5344CB8AC3E}">
        <p14:creationId xmlns:p14="http://schemas.microsoft.com/office/powerpoint/2010/main" val="2587583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Commission for the Blind offers many different programs,.  Employment based programs help the participant gain skills to obtain a new job, or perhaps they already have a job and are starting to experience vision loss and we will provide services to help that individual keep their job.   </a:t>
            </a:r>
          </a:p>
        </p:txBody>
      </p:sp>
      <p:sp>
        <p:nvSpPr>
          <p:cNvPr id="4" name="Slide Number Placeholder 3"/>
          <p:cNvSpPr>
            <a:spLocks noGrp="1"/>
          </p:cNvSpPr>
          <p:nvPr>
            <p:ph type="sldNum" sz="quarter" idx="5"/>
          </p:nvPr>
        </p:nvSpPr>
        <p:spPr/>
        <p:txBody>
          <a:bodyPr/>
          <a:lstStyle/>
          <a:p>
            <a:fld id="{F6DA9C80-B631-4EC4-8253-F63CFD0157DF}" type="slidenum">
              <a:rPr lang="en-US" smtClean="0"/>
              <a:t>14</a:t>
            </a:fld>
            <a:endParaRPr lang="en-US" dirty="0"/>
          </a:p>
        </p:txBody>
      </p:sp>
    </p:spTree>
    <p:extLst>
      <p:ext uri="{BB962C8B-B14F-4D97-AF65-F5344CB8AC3E}">
        <p14:creationId xmlns:p14="http://schemas.microsoft.com/office/powerpoint/2010/main" val="3428704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You have probably all seen vending operations such as newsstands, and cafes in state and federal buildings and these are most probably operated by our legally blind BEP vendors.  Our BEP vendors are given first priority to run  any vending operations in state and federal buildings.  These vendors receive extensive training and support through the Commission for the Blind to become a BEP vendor and operate their own business.  We also provide interest free loans to these vendors to set up their operation.  Our early intervention services begin with the children’s program and we work with schools and recreation programs to collaborate these services.  Pre-vocational services, including college,  to help youth prepare for the work environment are also offered in our youth transition program. </a:t>
            </a:r>
          </a:p>
        </p:txBody>
      </p:sp>
      <p:sp>
        <p:nvSpPr>
          <p:cNvPr id="4" name="Slide Number Placeholder 3"/>
          <p:cNvSpPr>
            <a:spLocks noGrp="1"/>
          </p:cNvSpPr>
          <p:nvPr>
            <p:ph type="sldNum" sz="quarter" idx="5"/>
          </p:nvPr>
        </p:nvSpPr>
        <p:spPr/>
        <p:txBody>
          <a:bodyPr/>
          <a:lstStyle/>
          <a:p>
            <a:fld id="{F6DA9C80-B631-4EC4-8253-F63CFD0157DF}" type="slidenum">
              <a:rPr lang="en-US" smtClean="0"/>
              <a:t>15</a:t>
            </a:fld>
            <a:endParaRPr lang="en-US" dirty="0"/>
          </a:p>
        </p:txBody>
      </p:sp>
    </p:spTree>
    <p:extLst>
      <p:ext uri="{BB962C8B-B14F-4D97-AF65-F5344CB8AC3E}">
        <p14:creationId xmlns:p14="http://schemas.microsoft.com/office/powerpoint/2010/main" val="1155110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The Commission’s Older Blind program is for people who are at least 55 years old and older.  These services are not employment based and are not for teaching employment skills, but are geared to help legally blind individuals live independently. With this program, the individual is taught skills such as how to cook and clean with their visual impairment and also how to be skilled at mobility, including using a white cane to navigate walking on the sidewalks, crossing streets and taking public transportation.     </a:t>
            </a:r>
          </a:p>
        </p:txBody>
      </p:sp>
      <p:sp>
        <p:nvSpPr>
          <p:cNvPr id="4" name="Slide Number Placeholder 3"/>
          <p:cNvSpPr>
            <a:spLocks noGrp="1"/>
          </p:cNvSpPr>
          <p:nvPr>
            <p:ph type="sldNum" sz="quarter" idx="5"/>
          </p:nvPr>
        </p:nvSpPr>
        <p:spPr/>
        <p:txBody>
          <a:bodyPr/>
          <a:lstStyle/>
          <a:p>
            <a:fld id="{F6DA9C80-B631-4EC4-8253-F63CFD0157DF}" type="slidenum">
              <a:rPr lang="en-US" smtClean="0"/>
              <a:t>16</a:t>
            </a:fld>
            <a:endParaRPr lang="en-US" dirty="0"/>
          </a:p>
        </p:txBody>
      </p:sp>
    </p:spTree>
    <p:extLst>
      <p:ext uri="{BB962C8B-B14F-4D97-AF65-F5344CB8AC3E}">
        <p14:creationId xmlns:p14="http://schemas.microsoft.com/office/powerpoint/2010/main" val="3075566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Our Independent Living Program provides many of the same services as the Older Blind services, focusing on independence at home, but the individual does not need to be 55 years old. </a:t>
            </a:r>
          </a:p>
        </p:txBody>
      </p:sp>
      <p:sp>
        <p:nvSpPr>
          <p:cNvPr id="4" name="Slide Number Placeholder 3"/>
          <p:cNvSpPr>
            <a:spLocks noGrp="1"/>
          </p:cNvSpPr>
          <p:nvPr>
            <p:ph type="sldNum" sz="quarter" idx="5"/>
          </p:nvPr>
        </p:nvSpPr>
        <p:spPr/>
        <p:txBody>
          <a:bodyPr/>
          <a:lstStyle/>
          <a:p>
            <a:fld id="{F6DA9C80-B631-4EC4-8253-F63CFD0157DF}" type="slidenum">
              <a:rPr lang="en-US" smtClean="0"/>
              <a:t>17</a:t>
            </a:fld>
            <a:endParaRPr lang="en-US" dirty="0"/>
          </a:p>
        </p:txBody>
      </p:sp>
    </p:spTree>
    <p:extLst>
      <p:ext uri="{BB962C8B-B14F-4D97-AF65-F5344CB8AC3E}">
        <p14:creationId xmlns:p14="http://schemas.microsoft.com/office/powerpoint/2010/main" val="3438494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18</a:t>
            </a:fld>
            <a:endParaRPr lang="en-US" dirty="0"/>
          </a:p>
        </p:txBody>
      </p:sp>
    </p:spTree>
    <p:extLst>
      <p:ext uri="{BB962C8B-B14F-4D97-AF65-F5344CB8AC3E}">
        <p14:creationId xmlns:p14="http://schemas.microsoft.com/office/powerpoint/2010/main" val="3418350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19</a:t>
            </a:fld>
            <a:endParaRPr lang="en-US" dirty="0"/>
          </a:p>
        </p:txBody>
      </p:sp>
    </p:spTree>
    <p:extLst>
      <p:ext uri="{BB962C8B-B14F-4D97-AF65-F5344CB8AC3E}">
        <p14:creationId xmlns:p14="http://schemas.microsoft.com/office/powerpoint/2010/main" val="2374068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Here listed are some more tips that are helpful when you are with someone who is blind.  Announce yourself and let the person know who you are, offer help but don’t be pushy about it if they are not interested, return items to where they came from so they can be found and not tripped over, also, when using sighted guide with a blind person, don’t grab their arm and pull them along, instead offer your arm to them to hold on to, usually below the elbow.   </a:t>
            </a:r>
          </a:p>
        </p:txBody>
      </p:sp>
      <p:sp>
        <p:nvSpPr>
          <p:cNvPr id="4" name="Slide Number Placeholder 3"/>
          <p:cNvSpPr>
            <a:spLocks noGrp="1"/>
          </p:cNvSpPr>
          <p:nvPr>
            <p:ph type="sldNum" sz="quarter" idx="5"/>
          </p:nvPr>
        </p:nvSpPr>
        <p:spPr/>
        <p:txBody>
          <a:bodyPr/>
          <a:lstStyle/>
          <a:p>
            <a:fld id="{F6DA9C80-B631-4EC4-8253-F63CFD0157DF}" type="slidenum">
              <a:rPr lang="en-US" smtClean="0"/>
              <a:t>20</a:t>
            </a:fld>
            <a:endParaRPr lang="en-US" dirty="0"/>
          </a:p>
        </p:txBody>
      </p:sp>
    </p:spTree>
    <p:extLst>
      <p:ext uri="{BB962C8B-B14F-4D97-AF65-F5344CB8AC3E}">
        <p14:creationId xmlns:p14="http://schemas.microsoft.com/office/powerpoint/2010/main" val="1869794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3</a:t>
            </a:fld>
            <a:endParaRPr lang="en-US" dirty="0"/>
          </a:p>
        </p:txBody>
      </p:sp>
    </p:spTree>
    <p:extLst>
      <p:ext uri="{BB962C8B-B14F-4D97-AF65-F5344CB8AC3E}">
        <p14:creationId xmlns:p14="http://schemas.microsoft.com/office/powerpoint/2010/main" val="1596162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 </a:t>
            </a:r>
          </a:p>
        </p:txBody>
      </p:sp>
      <p:sp>
        <p:nvSpPr>
          <p:cNvPr id="4" name="Slide Number Placeholder 3"/>
          <p:cNvSpPr>
            <a:spLocks noGrp="1"/>
          </p:cNvSpPr>
          <p:nvPr>
            <p:ph type="sldNum" sz="quarter" idx="5"/>
          </p:nvPr>
        </p:nvSpPr>
        <p:spPr/>
        <p:txBody>
          <a:bodyPr/>
          <a:lstStyle/>
          <a:p>
            <a:fld id="{F6DA9C80-B631-4EC4-8253-F63CFD0157DF}" type="slidenum">
              <a:rPr lang="en-US" smtClean="0"/>
              <a:t>21</a:t>
            </a:fld>
            <a:endParaRPr lang="en-US" dirty="0"/>
          </a:p>
        </p:txBody>
      </p:sp>
    </p:spTree>
    <p:extLst>
      <p:ext uri="{BB962C8B-B14F-4D97-AF65-F5344CB8AC3E}">
        <p14:creationId xmlns:p14="http://schemas.microsoft.com/office/powerpoint/2010/main" val="3541578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  </a:t>
            </a:r>
          </a:p>
        </p:txBody>
      </p:sp>
      <p:sp>
        <p:nvSpPr>
          <p:cNvPr id="4" name="Slide Number Placeholder 3"/>
          <p:cNvSpPr>
            <a:spLocks noGrp="1"/>
          </p:cNvSpPr>
          <p:nvPr>
            <p:ph type="sldNum" sz="quarter" idx="5"/>
          </p:nvPr>
        </p:nvSpPr>
        <p:spPr/>
        <p:txBody>
          <a:bodyPr/>
          <a:lstStyle/>
          <a:p>
            <a:fld id="{F6DA9C80-B631-4EC4-8253-F63CFD0157DF}" type="slidenum">
              <a:rPr lang="en-US" smtClean="0"/>
              <a:t>22</a:t>
            </a:fld>
            <a:endParaRPr lang="en-US" dirty="0"/>
          </a:p>
        </p:txBody>
      </p:sp>
    </p:spTree>
    <p:extLst>
      <p:ext uri="{BB962C8B-B14F-4D97-AF65-F5344CB8AC3E}">
        <p14:creationId xmlns:p14="http://schemas.microsoft.com/office/powerpoint/2010/main" val="3779643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Listed here is some of the information which can be found on our website – visionloss.ny.gov</a:t>
            </a:r>
          </a:p>
        </p:txBody>
      </p:sp>
      <p:sp>
        <p:nvSpPr>
          <p:cNvPr id="4" name="Slide Number Placeholder 3"/>
          <p:cNvSpPr>
            <a:spLocks noGrp="1"/>
          </p:cNvSpPr>
          <p:nvPr>
            <p:ph type="sldNum" sz="quarter" idx="5"/>
          </p:nvPr>
        </p:nvSpPr>
        <p:spPr/>
        <p:txBody>
          <a:bodyPr/>
          <a:lstStyle/>
          <a:p>
            <a:fld id="{F6DA9C80-B631-4EC4-8253-F63CFD0157DF}" type="slidenum">
              <a:rPr lang="en-US" smtClean="0"/>
              <a:t>24</a:t>
            </a:fld>
            <a:endParaRPr lang="en-US" dirty="0"/>
          </a:p>
        </p:txBody>
      </p:sp>
    </p:spTree>
    <p:extLst>
      <p:ext uri="{BB962C8B-B14F-4D97-AF65-F5344CB8AC3E}">
        <p14:creationId xmlns:p14="http://schemas.microsoft.com/office/powerpoint/2010/main" val="1659978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 </a:t>
            </a:r>
            <a:r>
              <a:rPr lang="en-US" dirty="0"/>
              <a:t>Here are direct links for some of the  most used information  within our website. </a:t>
            </a:r>
          </a:p>
        </p:txBody>
      </p:sp>
      <p:sp>
        <p:nvSpPr>
          <p:cNvPr id="4" name="Slide Number Placeholder 3"/>
          <p:cNvSpPr>
            <a:spLocks noGrp="1"/>
          </p:cNvSpPr>
          <p:nvPr>
            <p:ph type="sldNum" sz="quarter" idx="5"/>
          </p:nvPr>
        </p:nvSpPr>
        <p:spPr/>
        <p:txBody>
          <a:bodyPr/>
          <a:lstStyle/>
          <a:p>
            <a:fld id="{F6DA9C80-B631-4EC4-8253-F63CFD0157DF}" type="slidenum">
              <a:rPr lang="en-US" smtClean="0"/>
              <a:t>25</a:t>
            </a:fld>
            <a:endParaRPr lang="en-US" dirty="0"/>
          </a:p>
        </p:txBody>
      </p:sp>
    </p:spTree>
    <p:extLst>
      <p:ext uri="{BB962C8B-B14F-4D97-AF65-F5344CB8AC3E}">
        <p14:creationId xmlns:p14="http://schemas.microsoft.com/office/powerpoint/2010/main" val="3739397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These are links to descriptions and information regarding our various programs. </a:t>
            </a:r>
          </a:p>
        </p:txBody>
      </p:sp>
      <p:sp>
        <p:nvSpPr>
          <p:cNvPr id="4" name="Slide Number Placeholder 3"/>
          <p:cNvSpPr>
            <a:spLocks noGrp="1"/>
          </p:cNvSpPr>
          <p:nvPr>
            <p:ph type="sldNum" sz="quarter" idx="5"/>
          </p:nvPr>
        </p:nvSpPr>
        <p:spPr/>
        <p:txBody>
          <a:bodyPr/>
          <a:lstStyle/>
          <a:p>
            <a:fld id="{F6DA9C80-B631-4EC4-8253-F63CFD0157DF}" type="slidenum">
              <a:rPr lang="en-US" smtClean="0"/>
              <a:t>26</a:t>
            </a:fld>
            <a:endParaRPr lang="en-US" dirty="0"/>
          </a:p>
        </p:txBody>
      </p:sp>
    </p:spTree>
    <p:extLst>
      <p:ext uri="{BB962C8B-B14F-4D97-AF65-F5344CB8AC3E}">
        <p14:creationId xmlns:p14="http://schemas.microsoft.com/office/powerpoint/2010/main" val="32205604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a:t>We </a:t>
            </a:r>
            <a:r>
              <a:rPr lang="en-US" dirty="0"/>
              <a:t>would like to open it up to any questions you may have on the Commission for the Blind</a:t>
            </a:r>
          </a:p>
        </p:txBody>
      </p:sp>
      <p:sp>
        <p:nvSpPr>
          <p:cNvPr id="4" name="Slide Number Placeholder 3"/>
          <p:cNvSpPr>
            <a:spLocks noGrp="1"/>
          </p:cNvSpPr>
          <p:nvPr>
            <p:ph type="sldNum" sz="quarter" idx="5"/>
          </p:nvPr>
        </p:nvSpPr>
        <p:spPr/>
        <p:txBody>
          <a:bodyPr/>
          <a:lstStyle/>
          <a:p>
            <a:fld id="{F6DA9C80-B631-4EC4-8253-F63CFD0157DF}" type="slidenum">
              <a:rPr lang="en-US" smtClean="0"/>
              <a:t>27</a:t>
            </a:fld>
            <a:endParaRPr lang="en-US" dirty="0"/>
          </a:p>
        </p:txBody>
      </p:sp>
    </p:spTree>
    <p:extLst>
      <p:ext uri="{BB962C8B-B14F-4D97-AF65-F5344CB8AC3E}">
        <p14:creationId xmlns:p14="http://schemas.microsoft.com/office/powerpoint/2010/main" val="1761960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solidFill>
                  <a:srgbClr val="7030A0"/>
                </a:solidFill>
                <a:highlight>
                  <a:srgbClr val="FFFF00"/>
                </a:highlight>
              </a:rPr>
              <a:t>The Commission for the Blind serves all legally blind </a:t>
            </a:r>
            <a:r>
              <a:rPr lang="en-US" dirty="0"/>
              <a:t>New York </a:t>
            </a:r>
            <a:r>
              <a:rPr lang="en-US" dirty="0">
                <a:highlight>
                  <a:srgbClr val="FFFF00"/>
                </a:highlight>
              </a:rPr>
              <a:t>State residents.  We have programs that start with children as young as 3 and continue into adulthood for their lifetime.  Our counselors work with participants who are not only blind, but also may be experiencing physical, sensory and emotional disabilities., as well as medical conditions resulting in blindness, such as diabetes.     </a:t>
            </a:r>
          </a:p>
        </p:txBody>
      </p:sp>
      <p:sp>
        <p:nvSpPr>
          <p:cNvPr id="4" name="Slide Number Placeholder 3"/>
          <p:cNvSpPr>
            <a:spLocks noGrp="1"/>
          </p:cNvSpPr>
          <p:nvPr>
            <p:ph type="sldNum" sz="quarter" idx="5"/>
          </p:nvPr>
        </p:nvSpPr>
        <p:spPr/>
        <p:txBody>
          <a:bodyPr/>
          <a:lstStyle/>
          <a:p>
            <a:fld id="{F6DA9C80-B631-4EC4-8253-F63CFD0157DF}" type="slidenum">
              <a:rPr lang="en-US" smtClean="0"/>
              <a:t>4</a:t>
            </a:fld>
            <a:endParaRPr lang="en-US" dirty="0"/>
          </a:p>
        </p:txBody>
      </p:sp>
    </p:spTree>
    <p:extLst>
      <p:ext uri="{BB962C8B-B14F-4D97-AF65-F5344CB8AC3E}">
        <p14:creationId xmlns:p14="http://schemas.microsoft.com/office/powerpoint/2010/main" val="2357333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There are two criteria, of which someone must meet one of them to be considered Legally Blind in New York State.   The first is a visual acuity of 20/200 in their best eye, with best correction. This means that someone would have to stand as close as 20 feet away, to see with their best, eye, even with glasses on, what others can see at 200 ft. away.   The other criteria determining legal blindness is a restricted field of vision of 20 degrees or less in the better eye.  This means what the person can see side to side.  You can gauge that against the normal field of vision which is 180 degrees. </a:t>
            </a:r>
          </a:p>
        </p:txBody>
      </p:sp>
      <p:sp>
        <p:nvSpPr>
          <p:cNvPr id="4" name="Slide Number Placeholder 3"/>
          <p:cNvSpPr>
            <a:spLocks noGrp="1"/>
          </p:cNvSpPr>
          <p:nvPr>
            <p:ph type="sldNum" sz="quarter" idx="5"/>
          </p:nvPr>
        </p:nvSpPr>
        <p:spPr/>
        <p:txBody>
          <a:bodyPr/>
          <a:lstStyle/>
          <a:p>
            <a:fld id="{F6DA9C80-B631-4EC4-8253-F63CFD0157DF}" type="slidenum">
              <a:rPr lang="en-US" smtClean="0"/>
              <a:t>5</a:t>
            </a:fld>
            <a:endParaRPr lang="en-US" dirty="0"/>
          </a:p>
        </p:txBody>
      </p:sp>
    </p:spTree>
    <p:extLst>
      <p:ext uri="{BB962C8B-B14F-4D97-AF65-F5344CB8AC3E}">
        <p14:creationId xmlns:p14="http://schemas.microsoft.com/office/powerpoint/2010/main" val="2062512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6</a:t>
            </a:fld>
            <a:endParaRPr lang="en-US" dirty="0"/>
          </a:p>
        </p:txBody>
      </p:sp>
    </p:spTree>
    <p:extLst>
      <p:ext uri="{BB962C8B-B14F-4D97-AF65-F5344CB8AC3E}">
        <p14:creationId xmlns:p14="http://schemas.microsoft.com/office/powerpoint/2010/main" val="1500936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7</a:t>
            </a:fld>
            <a:endParaRPr lang="en-US" dirty="0"/>
          </a:p>
        </p:txBody>
      </p:sp>
    </p:spTree>
    <p:extLst>
      <p:ext uri="{BB962C8B-B14F-4D97-AF65-F5344CB8AC3E}">
        <p14:creationId xmlns:p14="http://schemas.microsoft.com/office/powerpoint/2010/main" val="1473573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8</a:t>
            </a:fld>
            <a:endParaRPr lang="en-US" dirty="0"/>
          </a:p>
        </p:txBody>
      </p:sp>
    </p:spTree>
    <p:extLst>
      <p:ext uri="{BB962C8B-B14F-4D97-AF65-F5344CB8AC3E}">
        <p14:creationId xmlns:p14="http://schemas.microsoft.com/office/powerpoint/2010/main" val="4143353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9</a:t>
            </a:fld>
            <a:endParaRPr lang="en-US" dirty="0"/>
          </a:p>
        </p:txBody>
      </p:sp>
    </p:spTree>
    <p:extLst>
      <p:ext uri="{BB962C8B-B14F-4D97-AF65-F5344CB8AC3E}">
        <p14:creationId xmlns:p14="http://schemas.microsoft.com/office/powerpoint/2010/main" val="35418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b="1" dirty="0"/>
              <a:t>JH:</a:t>
            </a:r>
          </a:p>
        </p:txBody>
      </p:sp>
      <p:sp>
        <p:nvSpPr>
          <p:cNvPr id="4" name="Slide Number Placeholder 3"/>
          <p:cNvSpPr>
            <a:spLocks noGrp="1"/>
          </p:cNvSpPr>
          <p:nvPr>
            <p:ph type="sldNum" sz="quarter" idx="5"/>
          </p:nvPr>
        </p:nvSpPr>
        <p:spPr/>
        <p:txBody>
          <a:bodyPr/>
          <a:lstStyle/>
          <a:p>
            <a:fld id="{F6DA9C80-B631-4EC4-8253-F63CFD0157DF}" type="slidenum">
              <a:rPr lang="en-US" smtClean="0"/>
              <a:t>10</a:t>
            </a:fld>
            <a:endParaRPr lang="en-US" dirty="0"/>
          </a:p>
        </p:txBody>
      </p:sp>
    </p:spTree>
    <p:extLst>
      <p:ext uri="{BB962C8B-B14F-4D97-AF65-F5344CB8AC3E}">
        <p14:creationId xmlns:p14="http://schemas.microsoft.com/office/powerpoint/2010/main" val="3949036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457200" y="2581275"/>
            <a:ext cx="8229600" cy="486237"/>
          </a:xfrm>
          <a:prstGeom prst="rect">
            <a:avLst/>
          </a:prstGeom>
        </p:spPr>
        <p:txBody>
          <a:bodyPr anchor="b"/>
          <a:lstStyle>
            <a:lvl1pPr marL="0" indent="0">
              <a:buNone/>
              <a:defRPr sz="2800" b="1">
                <a:solidFill>
                  <a:srgbClr val="646569"/>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Master subtitle style</a:t>
            </a:r>
          </a:p>
        </p:txBody>
      </p:sp>
      <p:sp>
        <p:nvSpPr>
          <p:cNvPr id="11" name="Title Placeholder 1"/>
          <p:cNvSpPr>
            <a:spLocks noGrp="1"/>
          </p:cNvSpPr>
          <p:nvPr>
            <p:ph type="title" hasCustomPrompt="1"/>
          </p:nvPr>
        </p:nvSpPr>
        <p:spPr>
          <a:xfrm>
            <a:off x="457200" y="1828800"/>
            <a:ext cx="8229600" cy="657225"/>
          </a:xfrm>
          <a:prstGeom prst="rect">
            <a:avLst/>
          </a:prstGeom>
        </p:spPr>
        <p:txBody>
          <a:bodyPr vert="horz" lIns="91440" tIns="45720" rIns="91440" bIns="45720" rtlCol="0" anchor="ctr">
            <a:normAutofit/>
          </a:bodyPr>
          <a:lstStyle>
            <a:lvl1pPr algn="l">
              <a:defRPr baseline="0"/>
            </a:lvl1pPr>
          </a:lstStyle>
          <a:p>
            <a:r>
              <a:rPr lang="en-US" dirty="0"/>
              <a:t>Master Title – Arial Bold</a:t>
            </a:r>
          </a:p>
        </p:txBody>
      </p:sp>
    </p:spTree>
    <p:extLst>
      <p:ext uri="{BB962C8B-B14F-4D97-AF65-F5344CB8AC3E}">
        <p14:creationId xmlns:p14="http://schemas.microsoft.com/office/powerpoint/2010/main" val="397628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Master">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457200" y="1665976"/>
            <a:ext cx="4038600" cy="1600200"/>
          </a:xfrm>
          <a:prstGeom prst="rect">
            <a:avLst/>
          </a:prstGeom>
        </p:spPr>
        <p:txBody>
          <a:bodyPr vert="horz" lIns="91440" tIns="45720" rIns="91440" bIns="45720" rtlCol="0" anchor="ctr">
            <a:normAutofit/>
          </a:bodyPr>
          <a:lstStyle>
            <a:lvl1pPr algn="l">
              <a:defRPr sz="4000" b="1" baseline="0">
                <a:solidFill>
                  <a:schemeClr val="bg1"/>
                </a:solidFill>
                <a:latin typeface="Arial" panose="020B0604020202020204" pitchFamily="34" charset="0"/>
                <a:cs typeface="Arial" panose="020B0604020202020204" pitchFamily="34" charset="0"/>
              </a:defRPr>
            </a:lvl1pPr>
          </a:lstStyle>
          <a:p>
            <a:r>
              <a:rPr lang="en-US" dirty="0"/>
              <a:t>Section Title – Arial Bold</a:t>
            </a:r>
          </a:p>
        </p:txBody>
      </p:sp>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ED0365-0D65-4032-85A6-BECCAB4E9A68}"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
        <p:nvSpPr>
          <p:cNvPr id="13" name="Text Placeholder 2"/>
          <p:cNvSpPr>
            <a:spLocks noGrp="1"/>
          </p:cNvSpPr>
          <p:nvPr>
            <p:ph type="body" idx="1" hasCustomPrompt="1"/>
          </p:nvPr>
        </p:nvSpPr>
        <p:spPr>
          <a:xfrm>
            <a:off x="152400" y="1323975"/>
            <a:ext cx="8686800" cy="3076575"/>
          </a:xfrm>
          <a:prstGeom prst="rect">
            <a:avLst/>
          </a:prstGeom>
        </p:spPr>
        <p:txBody>
          <a:bodyPr anchor="t" anchorCtr="0"/>
          <a:lstStyle>
            <a:lvl1pPr marL="0" indent="0">
              <a:buNone/>
              <a:defRPr sz="2400" b="0">
                <a:solidFill>
                  <a:srgbClr val="646569"/>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Copy (Arial Regular)</a:t>
            </a:r>
          </a:p>
        </p:txBody>
      </p:sp>
      <p:sp>
        <p:nvSpPr>
          <p:cNvPr id="14" name="Text Placeholder 2"/>
          <p:cNvSpPr>
            <a:spLocks noGrp="1"/>
          </p:cNvSpPr>
          <p:nvPr>
            <p:ph type="body" idx="13" hasCustomPrompt="1"/>
          </p:nvPr>
        </p:nvSpPr>
        <p:spPr>
          <a:xfrm>
            <a:off x="152400" y="438150"/>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Slide Heading – Arial Bold</a:t>
            </a:r>
          </a:p>
        </p:txBody>
      </p:sp>
    </p:spTree>
    <p:extLst>
      <p:ext uri="{BB962C8B-B14F-4D97-AF65-F5344CB8AC3E}">
        <p14:creationId xmlns:p14="http://schemas.microsoft.com/office/powerpoint/2010/main" val="30430013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5/22/2023</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400" smtClean="0">
                <a:solidFill>
                  <a:schemeClr val="bg1"/>
                </a:solidFill>
              </a:rPr>
              <a:pPr/>
              <a:t>May 22, 2023</a:t>
            </a:fld>
            <a:endParaRPr lang="en-US" sz="1400" dirty="0">
              <a:solidFill>
                <a:schemeClr val="bg1"/>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048000" cy="809505"/>
          </a:xfrm>
          <a:prstGeom prst="rect">
            <a:avLst/>
          </a:prstGeom>
        </p:spPr>
      </p:pic>
      <p:pic>
        <p:nvPicPr>
          <p:cNvPr id="11" name="Picture 2" descr="Logo for the Office of Children and Family Services" title="OCFS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4800" y="180029"/>
            <a:ext cx="5105400" cy="117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000" b="1" kern="1200">
          <a:solidFill>
            <a:srgbClr val="002D73"/>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solidFill>
                  <a:srgbClr val="002D73"/>
                </a:solidFill>
              </a:rPr>
              <a:pPr/>
              <a:t>May 22, 2023</a:t>
            </a:fld>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15200" y="4512475"/>
            <a:ext cx="1447800" cy="384514"/>
          </a:xfrm>
          <a:prstGeom prst="rect">
            <a:avLst/>
          </a:prstGeom>
        </p:spPr>
      </p:pic>
      <p:pic>
        <p:nvPicPr>
          <p:cNvPr id="7" name="Picture 2" descr="Logo for the Office of Children and Family Services" title="OCFS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46484" y="4476750"/>
            <a:ext cx="2068916" cy="47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Picture 2" descr="Logo for the Office of Children and Family Services" title="OCFS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46484" y="4476750"/>
            <a:ext cx="2068916" cy="47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5/22/2023</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dirty="0"/>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May 22, 2023</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6" r:id="rId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Julie.Hovey@ocfs.ny.gov"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hyperlink" Target="http://ocfs.ny.gov/main/cb/"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visionloss.ny.gov/"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ocfs.ny.gov/main/cb/distoffices.asp"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hyperlink" Target="https://ocfs.ny.gov/main/cb/NYSCB-Private-Agency-Listing.pdf" TargetMode="External"/><Relationship Id="rId5" Type="http://schemas.openxmlformats.org/officeDocument/2006/relationships/hyperlink" Target="https://ocfs.ny.gov/main/cb/indep_living.asp" TargetMode="External"/><Relationship Id="rId4" Type="http://schemas.openxmlformats.org/officeDocument/2006/relationships/hyperlink" Target="https://ocfs.ny.gov/main/documents/docsCBVH.asp"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ocfs.ny.gov/main/cb/equiploanfund.asp" TargetMode="External"/><Relationship Id="rId3" Type="http://schemas.openxmlformats.org/officeDocument/2006/relationships/hyperlink" Target="https://ocfs.ny.gov/main/cb/vocrehab.asp" TargetMode="External"/><Relationship Id="rId7" Type="http://schemas.openxmlformats.org/officeDocument/2006/relationships/hyperlink" Target="https://ocfs.ny.gov/main/cb/summerrec.asp"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hyperlink" Target="https://ocfs.ny.gov/main/cb/transition.asp" TargetMode="External"/><Relationship Id="rId5" Type="http://schemas.openxmlformats.org/officeDocument/2006/relationships/hyperlink" Target="https://ocfs.ny.gov/main/cb/childrens.asp" TargetMode="External"/><Relationship Id="rId4" Type="http://schemas.openxmlformats.org/officeDocument/2006/relationships/hyperlink" Target="https://ocfs.ny.gov/main/cb/enterprise.asp"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28800"/>
            <a:ext cx="8229600" cy="1809750"/>
          </a:xfrm>
        </p:spPr>
        <p:txBody>
          <a:bodyPr>
            <a:normAutofit fontScale="90000"/>
          </a:bodyPr>
          <a:lstStyle/>
          <a:p>
            <a:pPr algn="ctr"/>
            <a:r>
              <a:rPr lang="en-US" sz="3600" b="1" dirty="0"/>
              <a:t>New York State Commission for the Blind </a:t>
            </a:r>
            <a:r>
              <a:rPr lang="en-US" b="1" dirty="0"/>
              <a:t>(NYSCB)</a:t>
            </a:r>
            <a:br>
              <a:rPr lang="en-US" b="1" dirty="0"/>
            </a:br>
            <a:endParaRPr lang="en-US" dirty="0"/>
          </a:p>
        </p:txBody>
      </p:sp>
    </p:spTree>
    <p:extLst>
      <p:ext uri="{BB962C8B-B14F-4D97-AF65-F5344CB8AC3E}">
        <p14:creationId xmlns:p14="http://schemas.microsoft.com/office/powerpoint/2010/main" val="1838215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E2C7A2-1019-42AA-AB36-77B21E6D09EC}"/>
              </a:ext>
            </a:extLst>
          </p:cNvPr>
          <p:cNvSpPr>
            <a:spLocks noGrp="1"/>
          </p:cNvSpPr>
          <p:nvPr>
            <p:ph type="body" idx="1"/>
          </p:nvPr>
        </p:nvSpPr>
        <p:spPr/>
        <p:txBody>
          <a:bodyPr/>
          <a:lstStyle/>
          <a:p>
            <a:pPr marL="342900" indent="-342900">
              <a:buFont typeface="Arial" panose="020B0604020202020204" pitchFamily="34" charset="0"/>
              <a:buChar char="•"/>
            </a:pPr>
            <a:r>
              <a:rPr lang="en-US" sz="2200" dirty="0"/>
              <a:t>An eye disease that causes vision loss</a:t>
            </a:r>
          </a:p>
          <a:p>
            <a:pPr marL="342900" indent="-342900">
              <a:buFont typeface="Arial" panose="020B0604020202020204" pitchFamily="34" charset="0"/>
              <a:buChar char="•"/>
            </a:pPr>
            <a:r>
              <a:rPr lang="en-US" sz="2200" dirty="0"/>
              <a:t>Macular degeneration causes loss in the center of the field of vision. In dry macular degeneration, the center of the retina deteriorates. With wet macular degeneration, leaky blood vessels grow under the retina.</a:t>
            </a:r>
          </a:p>
          <a:p>
            <a:pPr marL="342900" indent="-342900">
              <a:buFont typeface="Arial" panose="020B0604020202020204" pitchFamily="34" charset="0"/>
              <a:buChar char="•"/>
            </a:pPr>
            <a:r>
              <a:rPr lang="en-US" sz="2200" dirty="0"/>
              <a:t>Blurred vision is a key symptom.</a:t>
            </a:r>
          </a:p>
          <a:p>
            <a:pPr marL="342900" indent="-342900">
              <a:buFont typeface="Arial" panose="020B0604020202020204" pitchFamily="34" charset="0"/>
              <a:buChar char="•"/>
            </a:pPr>
            <a:r>
              <a:rPr lang="en-US" sz="2200" dirty="0"/>
              <a:t>A special combination of vitamins and minerals (AREDS formula) may reduce disease progression. Surgery may also be an option.</a:t>
            </a:r>
          </a:p>
          <a:p>
            <a:endParaRPr lang="en-US" dirty="0"/>
          </a:p>
        </p:txBody>
      </p:sp>
      <p:sp>
        <p:nvSpPr>
          <p:cNvPr id="3" name="Text Placeholder 2">
            <a:extLst>
              <a:ext uri="{FF2B5EF4-FFF2-40B4-BE49-F238E27FC236}">
                <a16:creationId xmlns:a16="http://schemas.microsoft.com/office/drawing/2014/main" id="{66F8607C-4A90-4791-8E27-711CA818C1AB}"/>
              </a:ext>
            </a:extLst>
          </p:cNvPr>
          <p:cNvSpPr>
            <a:spLocks noGrp="1"/>
          </p:cNvSpPr>
          <p:nvPr>
            <p:ph type="body" idx="13"/>
          </p:nvPr>
        </p:nvSpPr>
        <p:spPr/>
        <p:txBody>
          <a:bodyPr/>
          <a:lstStyle/>
          <a:p>
            <a:r>
              <a:rPr lang="en-US" dirty="0"/>
              <a:t>Macular Degeneration</a:t>
            </a:r>
          </a:p>
        </p:txBody>
      </p:sp>
    </p:spTree>
    <p:extLst>
      <p:ext uri="{BB962C8B-B14F-4D97-AF65-F5344CB8AC3E}">
        <p14:creationId xmlns:p14="http://schemas.microsoft.com/office/powerpoint/2010/main" val="456558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B6AAE7-4AED-4DC0-A6E6-EA421E5EF4B2}"/>
              </a:ext>
            </a:extLst>
          </p:cNvPr>
          <p:cNvSpPr>
            <a:spLocks noGrp="1"/>
          </p:cNvSpPr>
          <p:nvPr>
            <p:ph type="body" idx="1"/>
          </p:nvPr>
        </p:nvSpPr>
        <p:spPr/>
        <p:txBody>
          <a:bodyPr/>
          <a:lstStyle/>
          <a:p>
            <a:pPr marL="342900" indent="-342900">
              <a:buFont typeface="Arial" panose="020B0604020202020204" pitchFamily="34" charset="0"/>
              <a:buChar char="•"/>
            </a:pPr>
            <a:r>
              <a:rPr lang="en-US" sz="2200" dirty="0"/>
              <a:t>Diabetic retinopathy is a diabetes complication that affects eyes. It's caused by damage to the blood vessels of the light-sensitive tissue at the back of the eye (retina).</a:t>
            </a:r>
          </a:p>
          <a:p>
            <a:pPr marL="342900" indent="-342900">
              <a:buFont typeface="Arial" panose="020B0604020202020204" pitchFamily="34" charset="0"/>
              <a:buChar char="•"/>
            </a:pPr>
            <a:r>
              <a:rPr lang="en-US" sz="2200" dirty="0"/>
              <a:t>At first, diabetic retinopathy might cause no symptoms or only mild vision problems. But it can lead to blindness.</a:t>
            </a:r>
          </a:p>
          <a:p>
            <a:pPr marL="342900" indent="-342900">
              <a:buFont typeface="Arial" panose="020B0604020202020204" pitchFamily="34" charset="0"/>
              <a:buChar char="•"/>
            </a:pPr>
            <a:r>
              <a:rPr lang="en-US" sz="2200" dirty="0"/>
              <a:t>The condition can develop in anyone who has Type 1 or Type 2 diabetes. The longer you have diabetes and the less controlled your blood sugar is, the more likely you are to develop this eye complication.</a:t>
            </a:r>
          </a:p>
          <a:p>
            <a:endParaRPr lang="en-US" dirty="0"/>
          </a:p>
        </p:txBody>
      </p:sp>
      <p:sp>
        <p:nvSpPr>
          <p:cNvPr id="3" name="Text Placeholder 2">
            <a:extLst>
              <a:ext uri="{FF2B5EF4-FFF2-40B4-BE49-F238E27FC236}">
                <a16:creationId xmlns:a16="http://schemas.microsoft.com/office/drawing/2014/main" id="{BF8703E5-654C-4CED-A7B1-344DA1A68DF5}"/>
              </a:ext>
            </a:extLst>
          </p:cNvPr>
          <p:cNvSpPr>
            <a:spLocks noGrp="1"/>
          </p:cNvSpPr>
          <p:nvPr>
            <p:ph type="body" idx="13"/>
          </p:nvPr>
        </p:nvSpPr>
        <p:spPr/>
        <p:txBody>
          <a:bodyPr/>
          <a:lstStyle/>
          <a:p>
            <a:r>
              <a:rPr lang="en-US" dirty="0"/>
              <a:t>Diabetic Retinopathy</a:t>
            </a:r>
          </a:p>
        </p:txBody>
      </p:sp>
    </p:spTree>
    <p:extLst>
      <p:ext uri="{BB962C8B-B14F-4D97-AF65-F5344CB8AC3E}">
        <p14:creationId xmlns:p14="http://schemas.microsoft.com/office/powerpoint/2010/main" val="1655472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7367F3-A27C-44F5-BDD6-407EF7892D70}"/>
              </a:ext>
            </a:extLst>
          </p:cNvPr>
          <p:cNvSpPr>
            <a:spLocks noGrp="1"/>
          </p:cNvSpPr>
          <p:nvPr>
            <p:ph type="body" idx="1"/>
          </p:nvPr>
        </p:nvSpPr>
        <p:spPr/>
        <p:txBody>
          <a:bodyPr/>
          <a:lstStyle/>
          <a:p>
            <a:pPr marL="342900" indent="-342900">
              <a:buFont typeface="Arial" panose="020B0604020202020204" pitchFamily="34" charset="0"/>
              <a:buChar char="•"/>
            </a:pPr>
            <a:r>
              <a:rPr lang="en-US" dirty="0"/>
              <a:t>Glaucoma is a group of eye conditions that damage the optic nerve, the health of which is vital for good vision. This damage is often caused by an abnormally high pressure in your eye.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Glaucoma is one of the leading causes of blindness for people over the age of 60.</a:t>
            </a:r>
          </a:p>
          <a:p>
            <a:endParaRPr lang="en-US" dirty="0"/>
          </a:p>
        </p:txBody>
      </p:sp>
      <p:sp>
        <p:nvSpPr>
          <p:cNvPr id="3" name="Text Placeholder 2">
            <a:extLst>
              <a:ext uri="{FF2B5EF4-FFF2-40B4-BE49-F238E27FC236}">
                <a16:creationId xmlns:a16="http://schemas.microsoft.com/office/drawing/2014/main" id="{879A4065-721D-41F3-8E91-8CC148E29AB1}"/>
              </a:ext>
            </a:extLst>
          </p:cNvPr>
          <p:cNvSpPr>
            <a:spLocks noGrp="1"/>
          </p:cNvSpPr>
          <p:nvPr>
            <p:ph type="body" idx="13"/>
          </p:nvPr>
        </p:nvSpPr>
        <p:spPr/>
        <p:txBody>
          <a:bodyPr/>
          <a:lstStyle/>
          <a:p>
            <a:r>
              <a:rPr lang="en-US" dirty="0"/>
              <a:t>Glaucoma</a:t>
            </a:r>
          </a:p>
        </p:txBody>
      </p:sp>
    </p:spTree>
    <p:extLst>
      <p:ext uri="{BB962C8B-B14F-4D97-AF65-F5344CB8AC3E}">
        <p14:creationId xmlns:p14="http://schemas.microsoft.com/office/powerpoint/2010/main" val="504531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2EC401-50B7-4256-A1DA-7C64D0668399}"/>
              </a:ext>
            </a:extLst>
          </p:cNvPr>
          <p:cNvSpPr>
            <a:spLocks noGrp="1"/>
          </p:cNvSpPr>
          <p:nvPr>
            <p:ph type="body" idx="1"/>
          </p:nvPr>
        </p:nvSpPr>
        <p:spPr/>
        <p:txBody>
          <a:bodyPr/>
          <a:lstStyle/>
          <a:p>
            <a:pPr marL="342900" indent="-342900">
              <a:buFont typeface="Arial" panose="020B0604020202020204" pitchFamily="34" charset="0"/>
              <a:buChar char="•"/>
            </a:pPr>
            <a:r>
              <a:rPr lang="en-US" dirty="0"/>
              <a:t>Cataracts are the clouding of the lens of your eye, which is normally clear. Most cataracts develop slowly over time, causing symptoms such as blurry vision.</a:t>
            </a:r>
          </a:p>
          <a:p>
            <a:endParaRPr lang="en-US" dirty="0"/>
          </a:p>
          <a:p>
            <a:pPr marL="342900" indent="-342900">
              <a:buFont typeface="Arial" panose="020B0604020202020204" pitchFamily="34" charset="0"/>
              <a:buChar char="•"/>
            </a:pPr>
            <a:r>
              <a:rPr lang="en-US" dirty="0"/>
              <a:t>Cataracts can be surgically removed through an outpatient procedure that restores vision in nearly everyone.</a:t>
            </a:r>
          </a:p>
        </p:txBody>
      </p:sp>
      <p:sp>
        <p:nvSpPr>
          <p:cNvPr id="3" name="Text Placeholder 2">
            <a:extLst>
              <a:ext uri="{FF2B5EF4-FFF2-40B4-BE49-F238E27FC236}">
                <a16:creationId xmlns:a16="http://schemas.microsoft.com/office/drawing/2014/main" id="{6CB3D892-5ABD-4021-B697-92B2D8313C75}"/>
              </a:ext>
            </a:extLst>
          </p:cNvPr>
          <p:cNvSpPr>
            <a:spLocks noGrp="1"/>
          </p:cNvSpPr>
          <p:nvPr>
            <p:ph type="body" idx="13"/>
          </p:nvPr>
        </p:nvSpPr>
        <p:spPr/>
        <p:txBody>
          <a:bodyPr/>
          <a:lstStyle/>
          <a:p>
            <a:r>
              <a:rPr lang="en-US" dirty="0"/>
              <a:t>Cataracts</a:t>
            </a:r>
          </a:p>
        </p:txBody>
      </p:sp>
    </p:spTree>
    <p:extLst>
      <p:ext uri="{BB962C8B-B14F-4D97-AF65-F5344CB8AC3E}">
        <p14:creationId xmlns:p14="http://schemas.microsoft.com/office/powerpoint/2010/main" val="3759308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FE9473-4745-472C-9EBF-419513990EA9}"/>
              </a:ext>
            </a:extLst>
          </p:cNvPr>
          <p:cNvSpPr>
            <a:spLocks noGrp="1"/>
          </p:cNvSpPr>
          <p:nvPr>
            <p:ph type="body" idx="1"/>
          </p:nvPr>
        </p:nvSpPr>
        <p:spPr/>
        <p:txBody>
          <a:bodyPr/>
          <a:lstStyle/>
          <a:p>
            <a:pPr marL="342900" indent="-342900">
              <a:buFont typeface="Arial" panose="020B0604020202020204" pitchFamily="34" charset="0"/>
              <a:buChar char="•"/>
            </a:pPr>
            <a:r>
              <a:rPr lang="en-US" b="1" dirty="0"/>
              <a:t>Vocational Rehabilitation </a:t>
            </a:r>
            <a:r>
              <a:rPr lang="en-US" dirty="0"/>
              <a:t>– focuses on obtaining your first job, maintaining employment or securing employment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b="1" dirty="0"/>
              <a:t>Job Save program </a:t>
            </a:r>
            <a:r>
              <a:rPr lang="en-US" dirty="0"/>
              <a:t>–</a:t>
            </a:r>
            <a:r>
              <a:rPr lang="en-US" b="1" dirty="0"/>
              <a:t> </a:t>
            </a:r>
            <a:r>
              <a:rPr lang="en-US" dirty="0"/>
              <a:t>an individual needs help maintaining their job. NYSCB will assist someone in this situation if their eye doctor determines the person will become legally blind due to a progressive eye condition</a:t>
            </a:r>
          </a:p>
          <a:p>
            <a:endParaRPr lang="en-US" dirty="0"/>
          </a:p>
        </p:txBody>
      </p:sp>
      <p:sp>
        <p:nvSpPr>
          <p:cNvPr id="3" name="Text Placeholder 2">
            <a:extLst>
              <a:ext uri="{FF2B5EF4-FFF2-40B4-BE49-F238E27FC236}">
                <a16:creationId xmlns:a16="http://schemas.microsoft.com/office/drawing/2014/main" id="{5E56BD99-097A-44A5-8B8E-BE1E3770E53A}"/>
              </a:ext>
            </a:extLst>
          </p:cNvPr>
          <p:cNvSpPr>
            <a:spLocks noGrp="1"/>
          </p:cNvSpPr>
          <p:nvPr>
            <p:ph type="body" idx="13"/>
          </p:nvPr>
        </p:nvSpPr>
        <p:spPr/>
        <p:txBody>
          <a:bodyPr/>
          <a:lstStyle/>
          <a:p>
            <a:r>
              <a:rPr lang="en-US" dirty="0"/>
              <a:t>NYSCB Programs</a:t>
            </a:r>
          </a:p>
        </p:txBody>
      </p:sp>
    </p:spTree>
    <p:extLst>
      <p:ext uri="{BB962C8B-B14F-4D97-AF65-F5344CB8AC3E}">
        <p14:creationId xmlns:p14="http://schemas.microsoft.com/office/powerpoint/2010/main" val="2037594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86A2B3-92C1-4F94-8480-4D7D18F30E7F}"/>
              </a:ext>
            </a:extLst>
          </p:cNvPr>
          <p:cNvSpPr>
            <a:spLocks noGrp="1"/>
          </p:cNvSpPr>
          <p:nvPr>
            <p:ph type="body" idx="1"/>
          </p:nvPr>
        </p:nvSpPr>
        <p:spPr/>
        <p:txBody>
          <a:bodyPr/>
          <a:lstStyle/>
          <a:p>
            <a:pPr marL="342900" indent="-342900">
              <a:buFont typeface="Arial" panose="020B0604020202020204" pitchFamily="34" charset="0"/>
              <a:buChar char="•"/>
            </a:pPr>
            <a:r>
              <a:rPr lang="en-US" sz="2300" b="1" dirty="0"/>
              <a:t>Business Enterprise Program (BEP) </a:t>
            </a:r>
            <a:r>
              <a:rPr lang="en-US" sz="2300" dirty="0"/>
              <a:t>–</a:t>
            </a:r>
            <a:r>
              <a:rPr lang="en-US" sz="2300" b="1" dirty="0"/>
              <a:t> </a:t>
            </a:r>
            <a:r>
              <a:rPr lang="en-US" sz="2300" dirty="0"/>
              <a:t>Randolph Sheppard Act, individuals are provided extensive training and supports to operate their businesses in government locations</a:t>
            </a:r>
          </a:p>
          <a:p>
            <a:pPr marL="342900" indent="-342900">
              <a:buFont typeface="Arial" panose="020B0604020202020204" pitchFamily="34" charset="0"/>
              <a:buChar char="•"/>
            </a:pPr>
            <a:endParaRPr lang="en-US" sz="2300" b="1" dirty="0"/>
          </a:p>
          <a:p>
            <a:pPr marL="342900" indent="-342900">
              <a:buFont typeface="Arial" panose="020B0604020202020204" pitchFamily="34" charset="0"/>
              <a:buChar char="•"/>
            </a:pPr>
            <a:r>
              <a:rPr lang="en-US" sz="2300" b="1" dirty="0"/>
              <a:t>Children’s services </a:t>
            </a:r>
            <a:r>
              <a:rPr lang="en-US" sz="2300" dirty="0"/>
              <a:t>–</a:t>
            </a:r>
            <a:r>
              <a:rPr lang="en-US" sz="2300" b="1" dirty="0"/>
              <a:t> </a:t>
            </a:r>
            <a:r>
              <a:rPr lang="en-US" sz="2300" dirty="0"/>
              <a:t>NYSCB begins helping children after early intervention, we provide services which collaborate with school programming, recreation programs, pre-vocational services</a:t>
            </a:r>
          </a:p>
          <a:p>
            <a:endParaRPr lang="en-US" dirty="0"/>
          </a:p>
        </p:txBody>
      </p:sp>
      <p:sp>
        <p:nvSpPr>
          <p:cNvPr id="3" name="Text Placeholder 2">
            <a:extLst>
              <a:ext uri="{FF2B5EF4-FFF2-40B4-BE49-F238E27FC236}">
                <a16:creationId xmlns:a16="http://schemas.microsoft.com/office/drawing/2014/main" id="{EA26F355-6D4F-4A3C-A98F-952779224DDC}"/>
              </a:ext>
            </a:extLst>
          </p:cNvPr>
          <p:cNvSpPr>
            <a:spLocks noGrp="1"/>
          </p:cNvSpPr>
          <p:nvPr>
            <p:ph type="body" idx="13"/>
          </p:nvPr>
        </p:nvSpPr>
        <p:spPr/>
        <p:txBody>
          <a:bodyPr/>
          <a:lstStyle/>
          <a:p>
            <a:r>
              <a:rPr lang="en-US" dirty="0"/>
              <a:t>NYSCB Programs</a:t>
            </a:r>
          </a:p>
        </p:txBody>
      </p:sp>
    </p:spTree>
    <p:extLst>
      <p:ext uri="{BB962C8B-B14F-4D97-AF65-F5344CB8AC3E}">
        <p14:creationId xmlns:p14="http://schemas.microsoft.com/office/powerpoint/2010/main" val="3772435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81824F-3AAA-4F97-A31D-89858D476926}"/>
              </a:ext>
            </a:extLst>
          </p:cNvPr>
          <p:cNvSpPr>
            <a:spLocks noGrp="1"/>
          </p:cNvSpPr>
          <p:nvPr>
            <p:ph type="body" idx="1"/>
          </p:nvPr>
        </p:nvSpPr>
        <p:spPr/>
        <p:txBody>
          <a:bodyPr/>
          <a:lstStyle/>
          <a:p>
            <a:pPr marL="342900" indent="-342900">
              <a:buFont typeface="Arial" panose="020B0604020202020204" pitchFamily="34" charset="0"/>
              <a:buChar char="•"/>
            </a:pPr>
            <a:r>
              <a:rPr lang="en-US" b="1" dirty="0"/>
              <a:t>Older Blind </a:t>
            </a:r>
            <a:r>
              <a:rPr lang="en-US" dirty="0"/>
              <a:t>–</a:t>
            </a:r>
            <a:r>
              <a:rPr lang="en-US" b="1" dirty="0"/>
              <a:t> </a:t>
            </a:r>
            <a:r>
              <a:rPr lang="en-US" dirty="0"/>
              <a:t>must be 55-years old, services enhance and promote independent living skills, will advocate for the return to the community of individuals in nursing homes who have this desire, assist with discharge planning for hospitals and rehab settings, provide 1:1 instruction in the home environment</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dirty="0"/>
              <a:t>Help people safely return home</a:t>
            </a:r>
          </a:p>
        </p:txBody>
      </p:sp>
      <p:sp>
        <p:nvSpPr>
          <p:cNvPr id="3" name="Text Placeholder 2">
            <a:extLst>
              <a:ext uri="{FF2B5EF4-FFF2-40B4-BE49-F238E27FC236}">
                <a16:creationId xmlns:a16="http://schemas.microsoft.com/office/drawing/2014/main" id="{E77EF36B-B924-4CAA-9FD1-DA0CF1B9E502}"/>
              </a:ext>
            </a:extLst>
          </p:cNvPr>
          <p:cNvSpPr>
            <a:spLocks noGrp="1"/>
          </p:cNvSpPr>
          <p:nvPr>
            <p:ph type="body" idx="13"/>
          </p:nvPr>
        </p:nvSpPr>
        <p:spPr/>
        <p:txBody>
          <a:bodyPr/>
          <a:lstStyle/>
          <a:p>
            <a:r>
              <a:rPr lang="en-US" dirty="0"/>
              <a:t>NYSCB Programs</a:t>
            </a:r>
          </a:p>
        </p:txBody>
      </p:sp>
    </p:spTree>
    <p:extLst>
      <p:ext uri="{BB962C8B-B14F-4D97-AF65-F5344CB8AC3E}">
        <p14:creationId xmlns:p14="http://schemas.microsoft.com/office/powerpoint/2010/main" val="1836069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8F0B97-E334-423E-B4B7-311E6B097D71}"/>
              </a:ext>
            </a:extLst>
          </p:cNvPr>
          <p:cNvSpPr>
            <a:spLocks noGrp="1"/>
          </p:cNvSpPr>
          <p:nvPr>
            <p:ph type="body" idx="1"/>
          </p:nvPr>
        </p:nvSpPr>
        <p:spPr/>
        <p:txBody>
          <a:bodyPr/>
          <a:lstStyle/>
          <a:p>
            <a:pPr marL="342900" indent="-342900">
              <a:buFont typeface="Arial" panose="020B0604020202020204" pitchFamily="34" charset="0"/>
              <a:buChar char="•"/>
            </a:pPr>
            <a:r>
              <a:rPr lang="en-US" b="1" dirty="0"/>
              <a:t>Independent Living </a:t>
            </a:r>
            <a:r>
              <a:rPr lang="en-US" dirty="0"/>
              <a:t>–</a:t>
            </a:r>
            <a:r>
              <a:rPr lang="en-US" b="1" dirty="0"/>
              <a:t> </a:t>
            </a:r>
            <a:r>
              <a:rPr lang="en-US" dirty="0"/>
              <a:t>individual who wants assistance with goals in the community, at home</a:t>
            </a:r>
          </a:p>
          <a:p>
            <a:endParaRPr lang="en-US" dirty="0"/>
          </a:p>
        </p:txBody>
      </p:sp>
      <p:sp>
        <p:nvSpPr>
          <p:cNvPr id="3" name="Text Placeholder 2">
            <a:extLst>
              <a:ext uri="{FF2B5EF4-FFF2-40B4-BE49-F238E27FC236}">
                <a16:creationId xmlns:a16="http://schemas.microsoft.com/office/drawing/2014/main" id="{52E4844F-81AA-4894-9BBE-A080FF97BE37}"/>
              </a:ext>
            </a:extLst>
          </p:cNvPr>
          <p:cNvSpPr>
            <a:spLocks noGrp="1"/>
          </p:cNvSpPr>
          <p:nvPr>
            <p:ph type="body" idx="13"/>
          </p:nvPr>
        </p:nvSpPr>
        <p:spPr/>
        <p:txBody>
          <a:bodyPr/>
          <a:lstStyle/>
          <a:p>
            <a:r>
              <a:rPr lang="en-US" dirty="0"/>
              <a:t>NYSCB Programs</a:t>
            </a:r>
          </a:p>
        </p:txBody>
      </p:sp>
    </p:spTree>
    <p:extLst>
      <p:ext uri="{BB962C8B-B14F-4D97-AF65-F5344CB8AC3E}">
        <p14:creationId xmlns:p14="http://schemas.microsoft.com/office/powerpoint/2010/main" val="696833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CB51F25-17D7-4956-B6CA-6E32F6F038E0}"/>
              </a:ext>
            </a:extLst>
          </p:cNvPr>
          <p:cNvSpPr>
            <a:spLocks noGrp="1"/>
          </p:cNvSpPr>
          <p:nvPr>
            <p:ph type="body" idx="1"/>
          </p:nvPr>
        </p:nvSpPr>
        <p:spPr/>
        <p:txBody>
          <a:bodyPr/>
          <a:lstStyle/>
          <a:p>
            <a:pPr marL="342900" indent="-342900">
              <a:buFont typeface="Arial" panose="020B0604020202020204" pitchFamily="34" charset="0"/>
              <a:buChar char="•"/>
            </a:pPr>
            <a:r>
              <a:rPr lang="en-US" dirty="0"/>
              <a:t>Large print – bold pens</a:t>
            </a:r>
          </a:p>
          <a:p>
            <a:pPr marL="342900" indent="-342900">
              <a:buFont typeface="Arial" panose="020B0604020202020204" pitchFamily="34" charset="0"/>
              <a:buChar char="•"/>
            </a:pPr>
            <a:r>
              <a:rPr lang="en-US" dirty="0"/>
              <a:t>Low vision glasses</a:t>
            </a:r>
          </a:p>
          <a:p>
            <a:pPr marL="342900" indent="-342900">
              <a:buFont typeface="Arial" panose="020B0604020202020204" pitchFamily="34" charset="0"/>
              <a:buChar char="•"/>
            </a:pPr>
            <a:r>
              <a:rPr lang="en-US" dirty="0"/>
              <a:t>Color &amp; contrast</a:t>
            </a:r>
          </a:p>
          <a:p>
            <a:pPr marL="342900" indent="-342900">
              <a:buFont typeface="Arial" panose="020B0604020202020204" pitchFamily="34" charset="0"/>
              <a:buChar char="•"/>
            </a:pPr>
            <a:r>
              <a:rPr lang="en-US" dirty="0"/>
              <a:t>Magnification devices</a:t>
            </a:r>
          </a:p>
          <a:p>
            <a:pPr marL="342900" indent="-342900">
              <a:buFont typeface="Arial" panose="020B0604020202020204" pitchFamily="34" charset="0"/>
              <a:buChar char="•"/>
            </a:pPr>
            <a:r>
              <a:rPr lang="en-US" dirty="0"/>
              <a:t>Lighting &amp; glare control</a:t>
            </a:r>
          </a:p>
          <a:p>
            <a:pPr marL="342900" indent="-342900">
              <a:buFont typeface="Arial" panose="020B0604020202020204" pitchFamily="34" charset="0"/>
              <a:buChar char="•"/>
            </a:pPr>
            <a:r>
              <a:rPr lang="en-US" dirty="0"/>
              <a:t>Tactile markings</a:t>
            </a:r>
          </a:p>
          <a:p>
            <a:pPr marL="342900" indent="-342900">
              <a:buFont typeface="Arial" panose="020B0604020202020204" pitchFamily="34" charset="0"/>
              <a:buChar char="•"/>
            </a:pPr>
            <a:r>
              <a:rPr lang="en-US" dirty="0"/>
              <a:t>Talking devices</a:t>
            </a:r>
          </a:p>
          <a:p>
            <a:endParaRPr lang="en-US" dirty="0"/>
          </a:p>
        </p:txBody>
      </p:sp>
      <p:sp>
        <p:nvSpPr>
          <p:cNvPr id="3" name="Text Placeholder 2">
            <a:extLst>
              <a:ext uri="{FF2B5EF4-FFF2-40B4-BE49-F238E27FC236}">
                <a16:creationId xmlns:a16="http://schemas.microsoft.com/office/drawing/2014/main" id="{D8A05B74-A0B5-4770-83F2-DEAAB8ACC551}"/>
              </a:ext>
            </a:extLst>
          </p:cNvPr>
          <p:cNvSpPr>
            <a:spLocks noGrp="1"/>
          </p:cNvSpPr>
          <p:nvPr>
            <p:ph type="body" idx="13"/>
          </p:nvPr>
        </p:nvSpPr>
        <p:spPr/>
        <p:txBody>
          <a:bodyPr/>
          <a:lstStyle/>
          <a:p>
            <a:r>
              <a:rPr lang="en-US" dirty="0"/>
              <a:t>Adaptive Devices</a:t>
            </a:r>
          </a:p>
        </p:txBody>
      </p:sp>
    </p:spTree>
    <p:extLst>
      <p:ext uri="{BB962C8B-B14F-4D97-AF65-F5344CB8AC3E}">
        <p14:creationId xmlns:p14="http://schemas.microsoft.com/office/powerpoint/2010/main" val="2093259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655809-B94B-4070-B274-77752D3873BE}"/>
              </a:ext>
            </a:extLst>
          </p:cNvPr>
          <p:cNvSpPr>
            <a:spLocks noGrp="1"/>
          </p:cNvSpPr>
          <p:nvPr>
            <p:ph type="body" idx="1"/>
          </p:nvPr>
        </p:nvSpPr>
        <p:spPr/>
        <p:txBody>
          <a:bodyPr/>
          <a:lstStyle/>
          <a:p>
            <a:r>
              <a:rPr lang="en-US" sz="2800" dirty="0"/>
              <a:t>Do offer your arm for assistance. This is the correct way to escort a visually impaired or blind individual.</a:t>
            </a:r>
          </a:p>
          <a:p>
            <a:endParaRPr lang="en-US" sz="2800" dirty="0"/>
          </a:p>
          <a:p>
            <a:r>
              <a:rPr lang="en-US" sz="2800" dirty="0"/>
              <a:t>Don’t push or grab a visually impaired or blind individual. This can cause accidents and be embarrassing.</a:t>
            </a:r>
          </a:p>
        </p:txBody>
      </p:sp>
      <p:sp>
        <p:nvSpPr>
          <p:cNvPr id="3" name="Text Placeholder 2">
            <a:extLst>
              <a:ext uri="{FF2B5EF4-FFF2-40B4-BE49-F238E27FC236}">
                <a16:creationId xmlns:a16="http://schemas.microsoft.com/office/drawing/2014/main" id="{2B1909E8-9D36-4E53-9081-5F8F87CCDC60}"/>
              </a:ext>
            </a:extLst>
          </p:cNvPr>
          <p:cNvSpPr>
            <a:spLocks noGrp="1"/>
          </p:cNvSpPr>
          <p:nvPr>
            <p:ph type="body" idx="13"/>
          </p:nvPr>
        </p:nvSpPr>
        <p:spPr/>
        <p:txBody>
          <a:bodyPr/>
          <a:lstStyle/>
          <a:p>
            <a:r>
              <a:rPr lang="en-US" dirty="0"/>
              <a:t>Sighted Guide</a:t>
            </a:r>
          </a:p>
        </p:txBody>
      </p:sp>
    </p:spTree>
    <p:extLst>
      <p:ext uri="{BB962C8B-B14F-4D97-AF65-F5344CB8AC3E}">
        <p14:creationId xmlns:p14="http://schemas.microsoft.com/office/powerpoint/2010/main" val="183528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The mission of the New York State Commission for the Blind is to enhance employability, to maximize independence and to assist in the development of the capacities and strengths of people who are legally blind.</a:t>
            </a:r>
          </a:p>
          <a:p>
            <a:endParaRPr lang="en-US" dirty="0"/>
          </a:p>
          <a:p>
            <a:r>
              <a:rPr lang="en-US" dirty="0"/>
              <a:t>Vocational Rehabilitation (VR) is teaching skills to gain a new job or keep an existing job.</a:t>
            </a:r>
          </a:p>
          <a:p>
            <a:endParaRPr lang="en-US" dirty="0"/>
          </a:p>
        </p:txBody>
      </p:sp>
      <p:sp>
        <p:nvSpPr>
          <p:cNvPr id="3" name="Text Placeholder 2"/>
          <p:cNvSpPr>
            <a:spLocks noGrp="1"/>
          </p:cNvSpPr>
          <p:nvPr>
            <p:ph type="body" idx="13"/>
          </p:nvPr>
        </p:nvSpPr>
        <p:spPr/>
        <p:txBody>
          <a:bodyPr/>
          <a:lstStyle/>
          <a:p>
            <a:r>
              <a:rPr lang="en-US" dirty="0"/>
              <a:t>OCFS Commission for the Blind</a:t>
            </a:r>
          </a:p>
        </p:txBody>
      </p:sp>
    </p:spTree>
    <p:extLst>
      <p:ext uri="{BB962C8B-B14F-4D97-AF65-F5344CB8AC3E}">
        <p14:creationId xmlns:p14="http://schemas.microsoft.com/office/powerpoint/2010/main" val="4039788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3090AA-C4D2-4185-85E2-A73FAB94C927}"/>
              </a:ext>
            </a:extLst>
          </p:cNvPr>
          <p:cNvSpPr>
            <a:spLocks noGrp="1"/>
          </p:cNvSpPr>
          <p:nvPr>
            <p:ph type="body" idx="1"/>
          </p:nvPr>
        </p:nvSpPr>
        <p:spPr/>
        <p:txBody>
          <a:bodyPr/>
          <a:lstStyle/>
          <a:p>
            <a:pPr marL="285750" indent="-285750">
              <a:buFont typeface="Arial" panose="020B0604020202020204" pitchFamily="34" charset="0"/>
              <a:buChar char="•"/>
            </a:pPr>
            <a:r>
              <a:rPr lang="en-US" sz="1600" dirty="0"/>
              <a:t>Always make your presence known and let person know when you leave</a:t>
            </a:r>
          </a:p>
          <a:p>
            <a:pPr marL="285750" indent="-285750">
              <a:buFont typeface="Arial" panose="020B0604020202020204" pitchFamily="34" charset="0"/>
              <a:buChar char="•"/>
            </a:pPr>
            <a:r>
              <a:rPr lang="en-US" sz="1600" dirty="0"/>
              <a:t>Offer help, but do not insist</a:t>
            </a:r>
          </a:p>
          <a:p>
            <a:pPr marL="285750" indent="-285750">
              <a:buFont typeface="Arial" panose="020B0604020202020204" pitchFamily="34" charset="0"/>
              <a:buChar char="•"/>
            </a:pPr>
            <a:r>
              <a:rPr lang="en-US" sz="1600" dirty="0"/>
              <a:t>Always give a description of surroundings including who is present </a:t>
            </a:r>
          </a:p>
          <a:p>
            <a:pPr marL="285750" indent="-285750">
              <a:buFont typeface="Arial" panose="020B0604020202020204" pitchFamily="34" charset="0"/>
              <a:buChar char="•"/>
            </a:pPr>
            <a:r>
              <a:rPr lang="en-US" sz="1600" dirty="0"/>
              <a:t>Give precise information; especially with directions </a:t>
            </a:r>
          </a:p>
          <a:p>
            <a:pPr marL="285750" indent="-285750">
              <a:buFont typeface="Arial" panose="020B0604020202020204" pitchFamily="34" charset="0"/>
              <a:buChar char="•"/>
            </a:pPr>
            <a:r>
              <a:rPr lang="en-US" sz="1600" dirty="0"/>
              <a:t>Avoid hand signals or gestures</a:t>
            </a:r>
          </a:p>
          <a:p>
            <a:pPr marL="285750" indent="-285750">
              <a:buFont typeface="Arial" panose="020B0604020202020204" pitchFamily="34" charset="0"/>
              <a:buChar char="•"/>
            </a:pPr>
            <a:r>
              <a:rPr lang="en-US" sz="1600" dirty="0"/>
              <a:t>When reading material, do so completely  and respect confidentiality </a:t>
            </a:r>
          </a:p>
          <a:p>
            <a:pPr marL="285750" indent="-285750">
              <a:buFont typeface="Arial" panose="020B0604020202020204" pitchFamily="34" charset="0"/>
              <a:buChar char="•"/>
            </a:pPr>
            <a:r>
              <a:rPr lang="en-US" sz="1600" dirty="0"/>
              <a:t>Always return items exactly where you found them; do not leave doors ajar; push in chairs;  keep walkways clear of clutter</a:t>
            </a:r>
          </a:p>
          <a:p>
            <a:pPr marL="285750" indent="-285750">
              <a:buFont typeface="Arial" panose="020B0604020202020204" pitchFamily="34" charset="0"/>
              <a:buChar char="•"/>
            </a:pPr>
            <a:r>
              <a:rPr lang="en-US" sz="1600" dirty="0"/>
              <a:t>Remember guide dogs are WORKING. Do not touch dog or divert dog’s attention</a:t>
            </a:r>
          </a:p>
          <a:p>
            <a:pPr marL="285750" indent="-285750">
              <a:buFont typeface="Arial" panose="020B0604020202020204" pitchFamily="34" charset="0"/>
              <a:buChar char="•"/>
            </a:pPr>
            <a:r>
              <a:rPr lang="en-US" sz="1600" dirty="0"/>
              <a:t>If sighted guide is needed let them take your arm. Do not push or pull</a:t>
            </a:r>
          </a:p>
          <a:p>
            <a:pPr marL="285750" indent="-285750">
              <a:buFont typeface="Arial" panose="020B0604020202020204" pitchFamily="34" charset="0"/>
              <a:buChar char="•"/>
            </a:pPr>
            <a:r>
              <a:rPr lang="en-US" sz="1600" dirty="0"/>
              <a:t>Be relaxed. It is OK to use words such as “see,” “look,” “watch” </a:t>
            </a:r>
          </a:p>
          <a:p>
            <a:endParaRPr lang="en-US" dirty="0"/>
          </a:p>
        </p:txBody>
      </p:sp>
      <p:sp>
        <p:nvSpPr>
          <p:cNvPr id="3" name="Text Placeholder 2">
            <a:extLst>
              <a:ext uri="{FF2B5EF4-FFF2-40B4-BE49-F238E27FC236}">
                <a16:creationId xmlns:a16="http://schemas.microsoft.com/office/drawing/2014/main" id="{72F82E62-28C3-43E3-B5FF-6EA275FEA968}"/>
              </a:ext>
            </a:extLst>
          </p:cNvPr>
          <p:cNvSpPr>
            <a:spLocks noGrp="1"/>
          </p:cNvSpPr>
          <p:nvPr>
            <p:ph type="body" idx="13"/>
          </p:nvPr>
        </p:nvSpPr>
        <p:spPr/>
        <p:txBody>
          <a:bodyPr/>
          <a:lstStyle/>
          <a:p>
            <a:r>
              <a:rPr lang="en-US" dirty="0"/>
              <a:t>More Tips</a:t>
            </a:r>
          </a:p>
        </p:txBody>
      </p:sp>
    </p:spTree>
    <p:extLst>
      <p:ext uri="{BB962C8B-B14F-4D97-AF65-F5344CB8AC3E}">
        <p14:creationId xmlns:p14="http://schemas.microsoft.com/office/powerpoint/2010/main" val="3983024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CC49FC-6BE4-428A-B48B-41B5FEA7B1A6}"/>
              </a:ext>
            </a:extLst>
          </p:cNvPr>
          <p:cNvSpPr>
            <a:spLocks noGrp="1"/>
          </p:cNvSpPr>
          <p:nvPr>
            <p:ph type="body" idx="1"/>
          </p:nvPr>
        </p:nvSpPr>
        <p:spPr/>
        <p:txBody>
          <a:bodyPr/>
          <a:lstStyle/>
          <a:p>
            <a:pPr marL="342900" indent="-342900">
              <a:buFont typeface="Arial" panose="020B0604020202020204" pitchFamily="34" charset="0"/>
              <a:buChar char="•"/>
            </a:pPr>
            <a:r>
              <a:rPr lang="en-US" sz="2600" dirty="0"/>
              <a:t>NYSCB recommends that consumers describe their visual impairment and ask for accommodations when applying for assistance</a:t>
            </a:r>
          </a:p>
          <a:p>
            <a:pPr marL="342900" indent="-342900">
              <a:buFont typeface="Arial" panose="020B0604020202020204" pitchFamily="34" charset="0"/>
              <a:buChar char="•"/>
            </a:pPr>
            <a:r>
              <a:rPr lang="en-US" sz="2600" dirty="0"/>
              <a:t>Consumers who are visually impaired will most likely require assistance filling out applications</a:t>
            </a:r>
          </a:p>
          <a:p>
            <a:pPr marL="342900" indent="-342900">
              <a:buFont typeface="Arial" panose="020B0604020202020204" pitchFamily="34" charset="0"/>
              <a:buChar char="•"/>
            </a:pPr>
            <a:r>
              <a:rPr lang="en-US" sz="2600" dirty="0"/>
              <a:t>A reader may be provided to help review the application first</a:t>
            </a:r>
          </a:p>
          <a:p>
            <a:endParaRPr lang="en-US" dirty="0"/>
          </a:p>
        </p:txBody>
      </p:sp>
      <p:sp>
        <p:nvSpPr>
          <p:cNvPr id="3" name="Text Placeholder 2">
            <a:extLst>
              <a:ext uri="{FF2B5EF4-FFF2-40B4-BE49-F238E27FC236}">
                <a16:creationId xmlns:a16="http://schemas.microsoft.com/office/drawing/2014/main" id="{39B99890-073F-41D0-AE49-EF3FD4505911}"/>
              </a:ext>
            </a:extLst>
          </p:cNvPr>
          <p:cNvSpPr>
            <a:spLocks noGrp="1"/>
          </p:cNvSpPr>
          <p:nvPr>
            <p:ph type="body" idx="13"/>
          </p:nvPr>
        </p:nvSpPr>
        <p:spPr/>
        <p:txBody>
          <a:bodyPr/>
          <a:lstStyle/>
          <a:p>
            <a:r>
              <a:rPr lang="en-US" dirty="0"/>
              <a:t>Reasonable Accommodations</a:t>
            </a:r>
          </a:p>
        </p:txBody>
      </p:sp>
    </p:spTree>
    <p:extLst>
      <p:ext uri="{BB962C8B-B14F-4D97-AF65-F5344CB8AC3E}">
        <p14:creationId xmlns:p14="http://schemas.microsoft.com/office/powerpoint/2010/main" val="425780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E08D1B-32B7-45E2-B183-DF851C14966F}"/>
              </a:ext>
            </a:extLst>
          </p:cNvPr>
          <p:cNvSpPr>
            <a:spLocks noGrp="1"/>
          </p:cNvSpPr>
          <p:nvPr>
            <p:ph type="body" idx="1"/>
          </p:nvPr>
        </p:nvSpPr>
        <p:spPr/>
        <p:txBody>
          <a:bodyPr/>
          <a:lstStyle/>
          <a:p>
            <a:pPr marL="0" indent="0">
              <a:buNone/>
            </a:pPr>
            <a:r>
              <a:rPr lang="en-US" sz="2000" b="1" dirty="0"/>
              <a:t>Associate Commissioner</a:t>
            </a:r>
          </a:p>
          <a:p>
            <a:r>
              <a:rPr lang="en-US" sz="2000" b="1" dirty="0"/>
              <a:t>New York State Office of Children and Family Services</a:t>
            </a:r>
          </a:p>
          <a:p>
            <a:r>
              <a:rPr lang="en-US" sz="2000" b="1" dirty="0"/>
              <a:t>Commission for the Blind (NYSCB)</a:t>
            </a:r>
          </a:p>
          <a:p>
            <a:pPr marL="0" indent="0">
              <a:buNone/>
            </a:pPr>
            <a:r>
              <a:rPr lang="en-US" sz="2000" b="1" dirty="0"/>
              <a:t>52 Washington Street (Room 201) South Building</a:t>
            </a:r>
          </a:p>
          <a:p>
            <a:pPr marL="0" indent="0">
              <a:buNone/>
            </a:pPr>
            <a:r>
              <a:rPr lang="en-US" sz="2000" b="1" dirty="0"/>
              <a:t>Rensselaer, NY  12144</a:t>
            </a:r>
          </a:p>
          <a:p>
            <a:pPr marL="0" indent="0">
              <a:buNone/>
            </a:pPr>
            <a:r>
              <a:rPr lang="en-US" sz="2000" b="1" dirty="0">
                <a:hlinkClick r:id="rId3"/>
              </a:rPr>
              <a:t>(518) 474-7299</a:t>
            </a:r>
          </a:p>
          <a:p>
            <a:pPr marL="0" indent="0">
              <a:buNone/>
            </a:pPr>
            <a:r>
              <a:rPr lang="en-US" sz="2000" b="1" dirty="0">
                <a:hlinkClick r:id="rId3"/>
              </a:rPr>
              <a:t>Julie.Hovey@ocfs.ny.gov</a:t>
            </a:r>
            <a:r>
              <a:rPr lang="en-US" sz="2000" b="1" dirty="0"/>
              <a:t> </a:t>
            </a:r>
          </a:p>
          <a:p>
            <a:pPr marL="0" indent="0">
              <a:buNone/>
            </a:pPr>
            <a:r>
              <a:rPr lang="en-US" sz="2000" b="1" dirty="0">
                <a:hlinkClick r:id="rId4"/>
              </a:rPr>
              <a:t>http://ocfs.ny.gov/main/cb/</a:t>
            </a:r>
            <a:r>
              <a:rPr lang="en-US" sz="2000" b="1" dirty="0"/>
              <a:t> </a:t>
            </a:r>
          </a:p>
          <a:p>
            <a:pPr marL="0" indent="0">
              <a:buNone/>
            </a:pPr>
            <a:r>
              <a:rPr lang="en-US" sz="2000" b="1" dirty="0"/>
              <a:t>“Seeing possibilities…creating independence”</a:t>
            </a:r>
          </a:p>
          <a:p>
            <a:endParaRPr lang="en-US" dirty="0"/>
          </a:p>
        </p:txBody>
      </p:sp>
      <p:sp>
        <p:nvSpPr>
          <p:cNvPr id="3" name="Text Placeholder 2">
            <a:extLst>
              <a:ext uri="{FF2B5EF4-FFF2-40B4-BE49-F238E27FC236}">
                <a16:creationId xmlns:a16="http://schemas.microsoft.com/office/drawing/2014/main" id="{33764B4B-F428-4027-9F12-584C4DC91DE3}"/>
              </a:ext>
            </a:extLst>
          </p:cNvPr>
          <p:cNvSpPr>
            <a:spLocks noGrp="1"/>
          </p:cNvSpPr>
          <p:nvPr>
            <p:ph type="body" idx="13"/>
          </p:nvPr>
        </p:nvSpPr>
        <p:spPr/>
        <p:txBody>
          <a:bodyPr/>
          <a:lstStyle/>
          <a:p>
            <a:r>
              <a:rPr lang="en-US" dirty="0"/>
              <a:t>Julie Hovey</a:t>
            </a:r>
          </a:p>
        </p:txBody>
      </p:sp>
    </p:spTree>
    <p:extLst>
      <p:ext uri="{BB962C8B-B14F-4D97-AF65-F5344CB8AC3E}">
        <p14:creationId xmlns:p14="http://schemas.microsoft.com/office/powerpoint/2010/main" val="804644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B08AC2-35F2-420B-A1AA-F06E5605B34A}"/>
              </a:ext>
            </a:extLst>
          </p:cNvPr>
          <p:cNvSpPr>
            <a:spLocks noGrp="1"/>
          </p:cNvSpPr>
          <p:nvPr>
            <p:ph type="body" idx="1"/>
          </p:nvPr>
        </p:nvSpPr>
        <p:spPr/>
        <p:txBody>
          <a:bodyPr/>
          <a:lstStyle/>
          <a:p>
            <a:pPr marL="0" marR="0" algn="ctr">
              <a:lnSpc>
                <a:spcPct val="107000"/>
              </a:lnSpc>
              <a:spcBef>
                <a:spcPts val="0"/>
              </a:spcBef>
              <a:spcAft>
                <a:spcPts val="800"/>
              </a:spcAft>
            </a:pP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000" b="1" dirty="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Times New Roman" panose="02020603050405020304" pitchFamily="18" charset="0"/>
              </a:rPr>
              <a:t>Website:</a:t>
            </a:r>
            <a:r>
              <a:rPr lang="en-US" sz="3200" dirty="0">
                <a:effectLst/>
                <a:latin typeface="Arial" panose="020B0604020202020204" pitchFamily="34" charset="0"/>
                <a:ea typeface="Calibri" panose="020F0502020204030204" pitchFamily="34" charset="0"/>
                <a:cs typeface="Times New Roman" panose="02020603050405020304" pitchFamily="18" charset="0"/>
              </a:rPr>
              <a:t> </a:t>
            </a:r>
            <a:r>
              <a:rPr lang="en-US" sz="32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2"/>
              </a:rPr>
              <a:t>http://visionloss.ny.gov</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3200" b="1" dirty="0">
                <a:effectLst/>
                <a:latin typeface="Arial" panose="020B0604020202020204" pitchFamily="34" charset="0"/>
                <a:ea typeface="Calibri" panose="020F0502020204030204" pitchFamily="34" charset="0"/>
                <a:cs typeface="Times New Roman" panose="02020603050405020304" pitchFamily="18" charset="0"/>
              </a:rPr>
              <a:t>Toll Free Phone Number: 1-866-871-3000</a:t>
            </a:r>
          </a:p>
          <a:p>
            <a:pPr marL="0" marR="0" algn="ctr">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ext Placeholder 2">
            <a:extLst>
              <a:ext uri="{FF2B5EF4-FFF2-40B4-BE49-F238E27FC236}">
                <a16:creationId xmlns:a16="http://schemas.microsoft.com/office/drawing/2014/main" id="{2B2B4CA2-D1FE-4969-AD2B-BCCD80EB4F7D}"/>
              </a:ext>
            </a:extLst>
          </p:cNvPr>
          <p:cNvSpPr>
            <a:spLocks noGrp="1"/>
          </p:cNvSpPr>
          <p:nvPr>
            <p:ph type="body" idx="13"/>
          </p:nvPr>
        </p:nvSpPr>
        <p:spPr/>
        <p:txBody>
          <a:bodyPr/>
          <a:lstStyle/>
          <a:p>
            <a:pPr algn="ctr"/>
            <a:r>
              <a:rPr lang="en-US" sz="2400" b="1" dirty="0">
                <a:effectLst/>
                <a:latin typeface="Arial" panose="020B0604020202020204" pitchFamily="34" charset="0"/>
                <a:ea typeface="Calibri" panose="020F0502020204030204" pitchFamily="34" charset="0"/>
                <a:cs typeface="Times New Roman" panose="02020603050405020304" pitchFamily="18" charset="0"/>
              </a:rPr>
              <a:t>New York State Commission for the Blind (NYSCB)</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99472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5735DB-1911-4D2B-B864-BC8529EC0BF3}"/>
              </a:ext>
            </a:extLst>
          </p:cNvPr>
          <p:cNvSpPr>
            <a:spLocks noGrp="1"/>
          </p:cNvSpPr>
          <p:nvPr>
            <p:ph type="body" idx="1"/>
          </p:nvPr>
        </p:nvSpPr>
        <p:spPr>
          <a:xfrm>
            <a:off x="128899" y="1076325"/>
            <a:ext cx="8686800" cy="4114800"/>
          </a:xfrm>
        </p:spPr>
        <p:txBody>
          <a:bodyPr/>
          <a:lstStyle/>
          <a:p>
            <a:pPr marL="342900" marR="533400" lvl="0" indent="-342900" fontAlgn="base">
              <a:spcBef>
                <a:spcPts val="0"/>
              </a:spcBef>
              <a:spcAft>
                <a:spcPts val="0"/>
              </a:spcAft>
              <a:buFont typeface="Symbol" panose="05050102010706020507" pitchFamily="18" charset="2"/>
              <a:buChar char=""/>
            </a:pPr>
            <a:r>
              <a:rPr lang="en-US" sz="1800" dirty="0"/>
              <a:t>District Office Location</a:t>
            </a:r>
          </a:p>
          <a:p>
            <a:pPr marL="342900" marR="800100" indent="-342900" fontAlgn="base">
              <a:spcBef>
                <a:spcPts val="0"/>
              </a:spcBef>
              <a:buFont typeface="Symbol" panose="05050102010706020507" pitchFamily="18" charset="2"/>
              <a:buChar char=""/>
            </a:pPr>
            <a:r>
              <a:rPr lang="en-US" sz="1800" dirty="0"/>
              <a:t>Applications for services and other forms</a:t>
            </a:r>
          </a:p>
          <a:p>
            <a:pPr marL="342900" marR="800100" indent="-342900" fontAlgn="base">
              <a:spcBef>
                <a:spcPts val="0"/>
              </a:spcBef>
              <a:buFont typeface="Symbol" panose="05050102010706020507" pitchFamily="18" charset="2"/>
              <a:buChar char=""/>
            </a:pPr>
            <a:r>
              <a:rPr lang="en-US" sz="1800" dirty="0"/>
              <a:t>Frequently Asked Questions</a:t>
            </a:r>
          </a:p>
          <a:p>
            <a:pPr marL="342900" marR="800100" lvl="0" indent="-342900" fontAlgn="base">
              <a:spcBef>
                <a:spcPts val="0"/>
              </a:spcBef>
              <a:spcAft>
                <a:spcPts val="0"/>
              </a:spcAft>
              <a:buFont typeface="Symbol" panose="05050102010706020507" pitchFamily="18" charset="2"/>
              <a:buChar char=""/>
            </a:pPr>
            <a:r>
              <a:rPr lang="en-US" sz="1800" dirty="0"/>
              <a:t>Programs</a:t>
            </a:r>
          </a:p>
          <a:p>
            <a:pPr marL="342900" marR="800100" lvl="0" indent="-342900" fontAlgn="base">
              <a:spcBef>
                <a:spcPts val="0"/>
              </a:spcBef>
              <a:spcAft>
                <a:spcPts val="0"/>
              </a:spcAft>
              <a:buFont typeface="Symbol" panose="05050102010706020507" pitchFamily="18" charset="2"/>
              <a:buChar char=""/>
            </a:pPr>
            <a:r>
              <a:rPr lang="en-US" sz="1800" dirty="0"/>
              <a:t>Low vision exams and devices</a:t>
            </a:r>
          </a:p>
          <a:p>
            <a:pPr marL="342900" marR="800100" lvl="0" indent="-342900" fontAlgn="base">
              <a:spcBef>
                <a:spcPts val="0"/>
              </a:spcBef>
              <a:spcAft>
                <a:spcPts val="0"/>
              </a:spcAft>
              <a:buFont typeface="Symbol" panose="05050102010706020507" pitchFamily="18" charset="2"/>
              <a:buChar char=""/>
            </a:pPr>
            <a:r>
              <a:rPr lang="en-US" sz="1800" dirty="0"/>
              <a:t>Assistive technology</a:t>
            </a:r>
          </a:p>
          <a:p>
            <a:pPr marL="342900" marR="533400" lvl="0" indent="-342900" fontAlgn="base">
              <a:spcBef>
                <a:spcPts val="0"/>
              </a:spcBef>
              <a:spcAft>
                <a:spcPts val="0"/>
              </a:spcAft>
              <a:buFont typeface="Symbol" panose="05050102010706020507" pitchFamily="18" charset="2"/>
              <a:buChar char=""/>
            </a:pPr>
            <a:r>
              <a:rPr lang="en-US" sz="1800" dirty="0"/>
              <a:t>Equipment Loan Fund</a:t>
            </a:r>
          </a:p>
          <a:p>
            <a:pPr marL="342900" marR="266700" lvl="0" indent="-342900" fontAlgn="base">
              <a:spcBef>
                <a:spcPts val="0"/>
              </a:spcBef>
              <a:spcAft>
                <a:spcPts val="0"/>
              </a:spcAft>
              <a:buFont typeface="Symbol" panose="05050102010706020507" pitchFamily="18" charset="2"/>
              <a:buChar char=""/>
            </a:pPr>
            <a:r>
              <a:rPr lang="en-US" sz="1800" dirty="0"/>
              <a:t>Eligibility Requirements</a:t>
            </a:r>
          </a:p>
          <a:p>
            <a:pPr marL="342900" marR="266700" lvl="0" indent="-342900" fontAlgn="base">
              <a:spcBef>
                <a:spcPts val="0"/>
              </a:spcBef>
              <a:spcAft>
                <a:spcPts val="0"/>
              </a:spcAft>
              <a:buFont typeface="Symbol" panose="05050102010706020507" pitchFamily="18" charset="2"/>
              <a:buChar char=""/>
            </a:pPr>
            <a:r>
              <a:rPr lang="en-US" sz="1800" dirty="0"/>
              <a:t>For Employers: Vocational Rehabilitation Program, Legal Information</a:t>
            </a:r>
          </a:p>
          <a:p>
            <a:pPr marL="342900" marR="266700" lvl="0" indent="-342900" fontAlgn="base">
              <a:spcBef>
                <a:spcPts val="0"/>
              </a:spcBef>
              <a:spcAft>
                <a:spcPts val="0"/>
              </a:spcAft>
              <a:buFont typeface="Symbol" panose="05050102010706020507" pitchFamily="18" charset="2"/>
              <a:buChar char=""/>
            </a:pPr>
            <a:r>
              <a:rPr lang="en-US" sz="1800" dirty="0"/>
              <a:t>State Rehabilitation Council</a:t>
            </a:r>
          </a:p>
          <a:p>
            <a:pPr marL="342900" marR="266700" lvl="0" indent="-342900" fontAlgn="base">
              <a:spcBef>
                <a:spcPts val="0"/>
              </a:spcBef>
              <a:spcAft>
                <a:spcPts val="0"/>
              </a:spcAft>
              <a:buFont typeface="Symbol" panose="05050102010706020507" pitchFamily="18" charset="2"/>
              <a:buChar char=""/>
            </a:pPr>
            <a:r>
              <a:rPr lang="en-US" sz="1800" dirty="0"/>
              <a:t>Community Resources</a:t>
            </a:r>
          </a:p>
          <a:p>
            <a:pPr marL="342900" marR="266700" lvl="0" indent="-342900" fontAlgn="base">
              <a:spcBef>
                <a:spcPts val="0"/>
              </a:spcBef>
              <a:spcAft>
                <a:spcPts val="0"/>
              </a:spcAft>
              <a:buFont typeface="Symbol" panose="05050102010706020507" pitchFamily="18" charset="2"/>
              <a:buChar char=""/>
            </a:pPr>
            <a:r>
              <a:rPr lang="en-US" sz="1800" dirty="0"/>
              <a:t>Resources and links</a:t>
            </a:r>
          </a:p>
          <a:p>
            <a:pPr marL="342900" marR="266700" lvl="0" indent="-342900" fontAlgn="base">
              <a:spcBef>
                <a:spcPts val="0"/>
              </a:spcBef>
              <a:spcAft>
                <a:spcPts val="0"/>
              </a:spcAft>
              <a:buFont typeface="Symbol" panose="05050102010706020507" pitchFamily="18" charset="2"/>
              <a:buChar char=""/>
            </a:pPr>
            <a:r>
              <a:rPr lang="en-US" sz="1800" dirty="0"/>
              <a:t>Brochures &amp; publications</a:t>
            </a:r>
          </a:p>
          <a:p>
            <a:pPr marL="342900" marR="266700" lvl="0" indent="-342900" fontAlgn="base">
              <a:spcBef>
                <a:spcPts val="0"/>
              </a:spcBef>
              <a:spcAft>
                <a:spcPts val="0"/>
              </a:spcAft>
              <a:buFont typeface="Symbol" panose="05050102010706020507" pitchFamily="18" charset="2"/>
              <a:buChar char=""/>
            </a:pPr>
            <a:r>
              <a:rPr lang="en-US" sz="1800" dirty="0"/>
              <a:t>Contact us</a:t>
            </a:r>
          </a:p>
          <a:p>
            <a:endParaRPr lang="en-US" dirty="0"/>
          </a:p>
        </p:txBody>
      </p:sp>
      <p:sp>
        <p:nvSpPr>
          <p:cNvPr id="3" name="Text Placeholder 2">
            <a:extLst>
              <a:ext uri="{FF2B5EF4-FFF2-40B4-BE49-F238E27FC236}">
                <a16:creationId xmlns:a16="http://schemas.microsoft.com/office/drawing/2014/main" id="{77BE83B9-F8ED-4701-9DE0-8D234637AE84}"/>
              </a:ext>
            </a:extLst>
          </p:cNvPr>
          <p:cNvSpPr>
            <a:spLocks noGrp="1"/>
          </p:cNvSpPr>
          <p:nvPr>
            <p:ph type="body" idx="13"/>
          </p:nvPr>
        </p:nvSpPr>
        <p:spPr/>
        <p:txBody>
          <a:bodyPr/>
          <a:lstStyle/>
          <a:p>
            <a:pPr algn="ctr"/>
            <a:r>
              <a:rPr lang="en-US" dirty="0"/>
              <a:t>Information Found On Website</a:t>
            </a:r>
          </a:p>
        </p:txBody>
      </p:sp>
    </p:spTree>
    <p:extLst>
      <p:ext uri="{BB962C8B-B14F-4D97-AF65-F5344CB8AC3E}">
        <p14:creationId xmlns:p14="http://schemas.microsoft.com/office/powerpoint/2010/main" val="2715732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AFE1B8-0333-42D4-94E8-3D57C9352846}"/>
              </a:ext>
            </a:extLst>
          </p:cNvPr>
          <p:cNvSpPr>
            <a:spLocks noGrp="1"/>
          </p:cNvSpPr>
          <p:nvPr>
            <p:ph type="body" idx="1"/>
          </p:nvPr>
        </p:nvSpPr>
        <p:spPr>
          <a:xfrm>
            <a:off x="152400" y="1062260"/>
            <a:ext cx="8686800" cy="3947890"/>
          </a:xfrm>
        </p:spPr>
        <p:txBody>
          <a:bodyPr/>
          <a:lstStyle/>
          <a:p>
            <a:r>
              <a:rPr lang="en-US" sz="1800" b="1" dirty="0">
                <a:effectLst/>
                <a:latin typeface="Arial" panose="020B0604020202020204" pitchFamily="34" charset="0"/>
                <a:ea typeface="Calibri" panose="020F0502020204030204" pitchFamily="34" charset="0"/>
                <a:cs typeface="Times New Roman" panose="02020603050405020304" pitchFamily="18" charset="0"/>
              </a:rPr>
              <a:t>District Office Locations (listing geographic locations served) </a:t>
            </a:r>
            <a:r>
              <a:rPr lang="en-US" sz="1800" u="sng" dirty="0">
                <a:solidFill>
                  <a:srgbClr val="0000FF"/>
                </a:solidFill>
                <a:cs typeface="Times New Roman" panose="02020603050405020304" pitchFamily="18" charset="0"/>
                <a:hlinkClick r:id="rId3">
                  <a:extLst>
                    <a:ext uri="{A12FA001-AC4F-418D-AE19-62706E023703}">
                      <ahyp:hlinkClr xmlns:ahyp="http://schemas.microsoft.com/office/drawing/2018/hyperlinkcolor" val="tx"/>
                    </a:ext>
                  </a:extLst>
                </a:hlinkClick>
              </a:rPr>
              <a:t>https://ocfs.ny.gov/main/cb/distoffices.asp</a:t>
            </a:r>
            <a:endParaRPr lang="en-US" sz="1800" u="sng" dirty="0">
              <a:solidFill>
                <a:srgbClr val="0000FF"/>
              </a:solidFill>
              <a:cs typeface="Times New Roman" panose="02020603050405020304" pitchFamily="18" charset="0"/>
            </a:endParaRPr>
          </a:p>
          <a:p>
            <a:endParaRPr lang="en-US" sz="1800" b="1"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r>
              <a:rPr lang="en-US" sz="1800" b="1" dirty="0">
                <a:effectLst/>
                <a:latin typeface="Arial" panose="020B0604020202020204" pitchFamily="34" charset="0"/>
                <a:ea typeface="Calibri" panose="020F0502020204030204" pitchFamily="34" charset="0"/>
                <a:cs typeface="Times New Roman" panose="02020603050405020304" pitchFamily="18" charset="0"/>
              </a:rPr>
              <a:t>Application for NYS Commission for the </a:t>
            </a:r>
            <a:r>
              <a:rPr lang="en-US" sz="1800" b="1" dirty="0">
                <a:ea typeface="Calibri" panose="020F0502020204030204" pitchFamily="34" charset="0"/>
                <a:cs typeface="Times New Roman" panose="02020603050405020304" pitchFamily="18" charset="0"/>
              </a:rPr>
              <a:t>Blind s</a:t>
            </a:r>
            <a:r>
              <a:rPr lang="en-US" sz="1800" b="1" dirty="0">
                <a:effectLst/>
                <a:latin typeface="Arial" panose="020B0604020202020204" pitchFamily="34" charset="0"/>
                <a:ea typeface="Calibri" panose="020F0502020204030204" pitchFamily="34" charset="0"/>
                <a:cs typeface="Times New Roman" panose="02020603050405020304" pitchFamily="18" charset="0"/>
              </a:rPr>
              <a:t>ervices:                            </a:t>
            </a:r>
            <a:r>
              <a:rPr lang="en-US" sz="1600" b="1" dirty="0">
                <a:effectLst/>
                <a:latin typeface="Arial" panose="020B0604020202020204" pitchFamily="34" charset="0"/>
                <a:ea typeface="Calibri" panose="020F0502020204030204" pitchFamily="34" charset="0"/>
                <a:cs typeface="Times New Roman" panose="02020603050405020304" pitchFamily="18" charset="0"/>
              </a:rPr>
              <a:t>(</a:t>
            </a: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English, Spanish, Bengali, Chinese, Haitian Creole, Korean, Russian</a:t>
            </a:r>
            <a:r>
              <a:rPr lang="en-US" sz="1600" b="1" dirty="0">
                <a:effectLst/>
                <a:latin typeface="Arial" panose="020B0604020202020204" pitchFamily="34" charset="0"/>
                <a:ea typeface="Calibri" panose="020F0502020204030204" pitchFamily="34" charset="0"/>
                <a:cs typeface="Times New Roman" panose="02020603050405020304" pitchFamily="18" charset="0"/>
              </a:rPr>
              <a:t>)</a:t>
            </a:r>
          </a:p>
          <a:p>
            <a:r>
              <a:rPr lang="en-US"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4"/>
              </a:rPr>
              <a:t>https://ocfs.ny.gov/main/documents/docsCBVH.asp</a:t>
            </a:r>
            <a:endParaRPr lang="en-US"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endParaRPr lang="en-US" sz="1800" b="1" dirty="0">
              <a:ea typeface="Calibri" panose="020F0502020204030204" pitchFamily="34" charset="0"/>
              <a:cs typeface="Times New Roman" panose="02020603050405020304" pitchFamily="18" charset="0"/>
            </a:endParaRPr>
          </a:p>
          <a:p>
            <a:r>
              <a:rPr lang="en-US" sz="1800" b="1" dirty="0">
                <a:effectLst/>
                <a:latin typeface="Arial" panose="020B0604020202020204" pitchFamily="34" charset="0"/>
                <a:ea typeface="Calibri" panose="020F0502020204030204" pitchFamily="34" charset="0"/>
                <a:cs typeface="Times New Roman" panose="02020603050405020304" pitchFamily="18" charset="0"/>
              </a:rPr>
              <a:t>NYSCB – Independent and Adaptive Living Program:</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5"/>
              </a:rPr>
              <a:t>https://ocfs.ny.gov/main/cb/indep_living.asp</a:t>
            </a:r>
            <a:endParaRPr lang="en-US"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endParaRPr lang="en-US" sz="1800" u="sng" dirty="0">
              <a:solidFill>
                <a:srgbClr val="0000FF"/>
              </a:solidFill>
              <a:ea typeface="Calibri" panose="020F0502020204030204" pitchFamily="34" charset="0"/>
              <a:cs typeface="Times New Roman" panose="02020603050405020304" pitchFamily="18" charset="0"/>
            </a:endParaRPr>
          </a:p>
          <a:p>
            <a:r>
              <a:rPr lang="en-US" sz="1800" b="1" dirty="0">
                <a:effectLst/>
                <a:latin typeface="Arial" panose="020B0604020202020204" pitchFamily="34" charset="0"/>
                <a:ea typeface="Calibri" panose="020F0502020204030204" pitchFamily="34" charset="0"/>
                <a:cs typeface="Times New Roman" panose="02020603050405020304" pitchFamily="18" charset="0"/>
              </a:rPr>
              <a:t>NYSCB – Private Agency Service Providers:</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r>
              <a:rPr lang="en-US"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6"/>
              </a:rPr>
              <a:t>https://ocfs.ny.gov/main/cb/NYSCB-Private-Agency-Listing.pdf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ext Placeholder 2">
            <a:extLst>
              <a:ext uri="{FF2B5EF4-FFF2-40B4-BE49-F238E27FC236}">
                <a16:creationId xmlns:a16="http://schemas.microsoft.com/office/drawing/2014/main" id="{77660D66-EDE9-439B-9CE6-CE55F4509E91}"/>
              </a:ext>
            </a:extLst>
          </p:cNvPr>
          <p:cNvSpPr>
            <a:spLocks noGrp="1"/>
          </p:cNvSpPr>
          <p:nvPr>
            <p:ph type="body" idx="13"/>
          </p:nvPr>
        </p:nvSpPr>
        <p:spPr/>
        <p:txBody>
          <a:bodyPr/>
          <a:lstStyle/>
          <a:p>
            <a:r>
              <a:rPr lang="en-US" dirty="0"/>
              <a:t>Helpful Direct Links </a:t>
            </a:r>
          </a:p>
        </p:txBody>
      </p:sp>
    </p:spTree>
    <p:extLst>
      <p:ext uri="{BB962C8B-B14F-4D97-AF65-F5344CB8AC3E}">
        <p14:creationId xmlns:p14="http://schemas.microsoft.com/office/powerpoint/2010/main" val="1903370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5ED270-A9BB-4FFD-B988-0F8E03A799E6}"/>
              </a:ext>
            </a:extLst>
          </p:cNvPr>
          <p:cNvSpPr>
            <a:spLocks noGrp="1"/>
          </p:cNvSpPr>
          <p:nvPr>
            <p:ph type="body" idx="1"/>
          </p:nvPr>
        </p:nvSpPr>
        <p:spPr>
          <a:xfrm>
            <a:off x="228600" y="1047750"/>
            <a:ext cx="8686800" cy="3886200"/>
          </a:xfrm>
        </p:spPr>
        <p:txBody>
          <a:bodyPr/>
          <a:lstStyle/>
          <a:p>
            <a:pPr marL="0" marR="0">
              <a:spcBef>
                <a:spcPts val="0"/>
              </a:spcBef>
              <a:spcAft>
                <a:spcPts val="800"/>
              </a:spcAft>
            </a:pPr>
            <a:r>
              <a:rPr lang="en-US" sz="1600" b="1" dirty="0">
                <a:effectLst/>
                <a:ea typeface="Calibri" panose="020F0502020204030204" pitchFamily="34" charset="0"/>
              </a:rPr>
              <a:t>Vocational Rehabilitation: </a:t>
            </a:r>
            <a:r>
              <a:rPr lang="en-US" sz="1600" u="sng" dirty="0">
                <a:solidFill>
                  <a:srgbClr val="0000FF"/>
                </a:solidFill>
                <a:effectLst/>
                <a:ea typeface="Calibri" panose="020F0502020204030204" pitchFamily="34" charset="0"/>
                <a:hlinkClick r:id="rId3"/>
              </a:rPr>
              <a:t>https://ocfs.ny.gov/main/cb/vocrehab.asp</a:t>
            </a:r>
            <a:endParaRPr lang="en-US" sz="1600" dirty="0">
              <a:effectLst/>
              <a:ea typeface="Calibri" panose="020F0502020204030204" pitchFamily="34" charset="0"/>
            </a:endParaRPr>
          </a:p>
          <a:p>
            <a:pPr marL="0" marR="0">
              <a:spcBef>
                <a:spcPts val="0"/>
              </a:spcBef>
              <a:spcAft>
                <a:spcPts val="800"/>
              </a:spcAft>
            </a:pPr>
            <a:r>
              <a:rPr lang="en-US" sz="1600" dirty="0">
                <a:effectLst/>
                <a:ea typeface="Calibri" panose="020F0502020204030204" pitchFamily="34" charset="0"/>
              </a:rPr>
              <a:t> </a:t>
            </a:r>
          </a:p>
          <a:p>
            <a:pPr marL="0" marR="0">
              <a:spcBef>
                <a:spcPts val="0"/>
              </a:spcBef>
              <a:spcAft>
                <a:spcPts val="800"/>
              </a:spcAft>
            </a:pPr>
            <a:r>
              <a:rPr lang="en-US" sz="1600" b="1" dirty="0">
                <a:effectLst/>
                <a:ea typeface="Calibri" panose="020F0502020204030204" pitchFamily="34" charset="0"/>
              </a:rPr>
              <a:t>Business Enterprise Program: </a:t>
            </a:r>
            <a:r>
              <a:rPr lang="en-US" sz="1600" u="sng" dirty="0">
                <a:solidFill>
                  <a:srgbClr val="0000FF"/>
                </a:solidFill>
                <a:effectLst/>
                <a:ea typeface="Calibri" panose="020F0502020204030204" pitchFamily="34" charset="0"/>
                <a:hlinkClick r:id="rId4"/>
              </a:rPr>
              <a:t>https://ocfs.ny.gov/main/cb/enterprise.asp</a:t>
            </a:r>
            <a:endParaRPr lang="en-US" sz="1600" dirty="0">
              <a:effectLst/>
              <a:ea typeface="Calibri" panose="020F0502020204030204" pitchFamily="34" charset="0"/>
            </a:endParaRPr>
          </a:p>
          <a:p>
            <a:pPr marL="0" marR="0">
              <a:spcBef>
                <a:spcPts val="0"/>
              </a:spcBef>
              <a:spcAft>
                <a:spcPts val="800"/>
              </a:spcAft>
            </a:pPr>
            <a:r>
              <a:rPr lang="en-US" sz="1600" dirty="0">
                <a:effectLst/>
                <a:ea typeface="Calibri" panose="020F0502020204030204" pitchFamily="34" charset="0"/>
              </a:rPr>
              <a:t> </a:t>
            </a:r>
          </a:p>
          <a:p>
            <a:pPr marL="0" marR="0">
              <a:spcBef>
                <a:spcPts val="0"/>
              </a:spcBef>
              <a:spcAft>
                <a:spcPts val="800"/>
              </a:spcAft>
            </a:pPr>
            <a:r>
              <a:rPr lang="en-US" sz="1600" b="1" dirty="0">
                <a:effectLst/>
                <a:ea typeface="Calibri" panose="020F0502020204030204" pitchFamily="34" charset="0"/>
              </a:rPr>
              <a:t>Children’s Program</a:t>
            </a:r>
            <a:r>
              <a:rPr lang="en-US" sz="1600" dirty="0">
                <a:effectLst/>
                <a:ea typeface="Calibri" panose="020F0502020204030204" pitchFamily="34" charset="0"/>
              </a:rPr>
              <a:t>: </a:t>
            </a:r>
            <a:r>
              <a:rPr lang="en-US" sz="1600" u="sng" dirty="0">
                <a:solidFill>
                  <a:srgbClr val="0000FF"/>
                </a:solidFill>
                <a:effectLst/>
                <a:ea typeface="Calibri" panose="020F0502020204030204" pitchFamily="34" charset="0"/>
                <a:hlinkClick r:id="rId5"/>
              </a:rPr>
              <a:t>https://ocfs.ny.gov/main/cb/childrens.asp</a:t>
            </a:r>
            <a:endParaRPr lang="en-US" sz="1600" dirty="0">
              <a:effectLst/>
              <a:ea typeface="Calibri" panose="020F0502020204030204" pitchFamily="34" charset="0"/>
            </a:endParaRPr>
          </a:p>
          <a:p>
            <a:pPr marL="0" marR="0">
              <a:spcBef>
                <a:spcPts val="0"/>
              </a:spcBef>
              <a:spcAft>
                <a:spcPts val="800"/>
              </a:spcAft>
            </a:pPr>
            <a:r>
              <a:rPr lang="en-US" sz="1600" dirty="0">
                <a:effectLst/>
                <a:ea typeface="Calibri" panose="020F0502020204030204" pitchFamily="34" charset="0"/>
              </a:rPr>
              <a:t> </a:t>
            </a:r>
          </a:p>
          <a:p>
            <a:pPr marL="0" marR="0">
              <a:spcBef>
                <a:spcPts val="0"/>
              </a:spcBef>
              <a:spcAft>
                <a:spcPts val="800"/>
              </a:spcAft>
            </a:pPr>
            <a:r>
              <a:rPr lang="en-US" sz="1600" b="1" dirty="0">
                <a:effectLst/>
                <a:ea typeface="Calibri" panose="020F0502020204030204" pitchFamily="34" charset="0"/>
              </a:rPr>
              <a:t>Youth Transition: </a:t>
            </a:r>
            <a:r>
              <a:rPr lang="en-US" sz="1600" u="sng" dirty="0">
                <a:solidFill>
                  <a:srgbClr val="0000FF"/>
                </a:solidFill>
                <a:effectLst/>
                <a:ea typeface="Calibri" panose="020F0502020204030204" pitchFamily="34" charset="0"/>
                <a:hlinkClick r:id="rId6"/>
              </a:rPr>
              <a:t>https://ocfs.ny.gov/main/cb/transition.asp</a:t>
            </a:r>
            <a:endParaRPr lang="en-US" sz="1600" dirty="0">
              <a:effectLst/>
              <a:ea typeface="Calibri" panose="020F0502020204030204" pitchFamily="34" charset="0"/>
            </a:endParaRPr>
          </a:p>
          <a:p>
            <a:pPr marL="0" marR="0">
              <a:spcBef>
                <a:spcPts val="0"/>
              </a:spcBef>
              <a:spcAft>
                <a:spcPts val="800"/>
              </a:spcAft>
            </a:pPr>
            <a:r>
              <a:rPr lang="en-US" sz="1600" dirty="0">
                <a:effectLst/>
                <a:ea typeface="Calibri" panose="020F0502020204030204" pitchFamily="34" charset="0"/>
              </a:rPr>
              <a:t> </a:t>
            </a:r>
          </a:p>
          <a:p>
            <a:pPr marL="0" marR="0">
              <a:spcBef>
                <a:spcPts val="0"/>
              </a:spcBef>
              <a:spcAft>
                <a:spcPts val="800"/>
              </a:spcAft>
            </a:pPr>
            <a:r>
              <a:rPr lang="en-US" sz="1600" b="1" dirty="0">
                <a:effectLst/>
                <a:ea typeface="Calibri" panose="020F0502020204030204" pitchFamily="34" charset="0"/>
              </a:rPr>
              <a:t>Summer Recreation Program: </a:t>
            </a:r>
            <a:r>
              <a:rPr lang="en-US" sz="1600" u="sng" dirty="0">
                <a:solidFill>
                  <a:srgbClr val="0000FF"/>
                </a:solidFill>
                <a:effectLst/>
                <a:ea typeface="Calibri" panose="020F0502020204030204" pitchFamily="34" charset="0"/>
                <a:hlinkClick r:id="rId7"/>
              </a:rPr>
              <a:t>https://ocfs.ny.gov/main/cb/summerrec.asp</a:t>
            </a:r>
            <a:endParaRPr lang="en-US" sz="1600" dirty="0">
              <a:effectLst/>
              <a:ea typeface="Calibri" panose="020F0502020204030204" pitchFamily="34" charset="0"/>
            </a:endParaRPr>
          </a:p>
          <a:p>
            <a:pPr marL="0" marR="0">
              <a:spcBef>
                <a:spcPts val="0"/>
              </a:spcBef>
              <a:spcAft>
                <a:spcPts val="800"/>
              </a:spcAft>
            </a:pPr>
            <a:r>
              <a:rPr lang="en-US" sz="1600" dirty="0">
                <a:effectLst/>
                <a:ea typeface="Calibri" panose="020F0502020204030204" pitchFamily="34" charset="0"/>
              </a:rPr>
              <a:t> </a:t>
            </a:r>
          </a:p>
          <a:p>
            <a:pPr marL="0" marR="0">
              <a:spcBef>
                <a:spcPts val="0"/>
              </a:spcBef>
              <a:spcAft>
                <a:spcPts val="800"/>
              </a:spcAft>
            </a:pPr>
            <a:r>
              <a:rPr lang="en-US" sz="1600" b="1" dirty="0">
                <a:effectLst/>
                <a:ea typeface="Calibri" panose="020F0502020204030204" pitchFamily="34" charset="0"/>
              </a:rPr>
              <a:t>Equipment Loan Fund: </a:t>
            </a:r>
            <a:r>
              <a:rPr lang="en-US" sz="1600" u="sng" dirty="0">
                <a:solidFill>
                  <a:srgbClr val="0000FF"/>
                </a:solidFill>
                <a:effectLst/>
                <a:ea typeface="Calibri" panose="020F0502020204030204" pitchFamily="34" charset="0"/>
                <a:hlinkClick r:id="rId8"/>
              </a:rPr>
              <a:t>https://ocfs.ny.gov/main/cb/equiploanfund.asp</a:t>
            </a:r>
            <a:endParaRPr lang="en-US" sz="1600" dirty="0">
              <a:effectLst/>
              <a:ea typeface="Calibri" panose="020F0502020204030204" pitchFamily="34"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sz="1600" dirty="0"/>
          </a:p>
        </p:txBody>
      </p:sp>
      <p:sp>
        <p:nvSpPr>
          <p:cNvPr id="3" name="Text Placeholder 2">
            <a:extLst>
              <a:ext uri="{FF2B5EF4-FFF2-40B4-BE49-F238E27FC236}">
                <a16:creationId xmlns:a16="http://schemas.microsoft.com/office/drawing/2014/main" id="{79FB7A29-CDC5-48DA-BCAA-A568A88145F8}"/>
              </a:ext>
            </a:extLst>
          </p:cNvPr>
          <p:cNvSpPr>
            <a:spLocks noGrp="1"/>
          </p:cNvSpPr>
          <p:nvPr>
            <p:ph type="body" idx="13"/>
          </p:nvPr>
        </p:nvSpPr>
        <p:spPr>
          <a:xfrm>
            <a:off x="152400" y="438151"/>
            <a:ext cx="8686800" cy="381000"/>
          </a:xfrm>
        </p:spPr>
        <p:txBody>
          <a:bodyPr/>
          <a:lstStyle/>
          <a:p>
            <a:r>
              <a:rPr lang="en-US" sz="1800" b="1" u="sng" dirty="0">
                <a:effectLst/>
                <a:latin typeface="Arial" panose="020B0604020202020204" pitchFamily="34" charset="0"/>
                <a:ea typeface="Calibri" panose="020F0502020204030204" pitchFamily="34" charset="0"/>
                <a:cs typeface="Times New Roman" panose="02020603050405020304" pitchFamily="18" charset="0"/>
              </a:rPr>
              <a:t>Links to other blindness services provided by NYS Commission for the Blind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8211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1D7D-E84A-4ED0-AD73-646285D8F4E9}"/>
              </a:ext>
            </a:extLst>
          </p:cNvPr>
          <p:cNvSpPr>
            <a:spLocks noGrp="1"/>
          </p:cNvSpPr>
          <p:nvPr>
            <p:ph type="title"/>
          </p:nvPr>
        </p:nvSpPr>
        <p:spPr/>
        <p:txBody>
          <a:bodyPr>
            <a:normAutofit/>
          </a:bodyPr>
          <a:lstStyle/>
          <a:p>
            <a:r>
              <a:rPr lang="en-US" sz="2400" dirty="0"/>
              <a:t>Commission for the Blind</a:t>
            </a:r>
            <a:br>
              <a:rPr lang="en-US" sz="2400" dirty="0"/>
            </a:br>
            <a:br>
              <a:rPr lang="en-US" sz="2400" dirty="0"/>
            </a:br>
            <a:r>
              <a:rPr lang="en-US" sz="2400" dirty="0"/>
              <a:t>Questions or Concerns??</a:t>
            </a:r>
          </a:p>
        </p:txBody>
      </p:sp>
    </p:spTree>
    <p:extLst>
      <p:ext uri="{BB962C8B-B14F-4D97-AF65-F5344CB8AC3E}">
        <p14:creationId xmlns:p14="http://schemas.microsoft.com/office/powerpoint/2010/main" val="302330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1B3AE4-A700-4D49-86F0-E4E41DA57AF4}"/>
              </a:ext>
            </a:extLst>
          </p:cNvPr>
          <p:cNvSpPr>
            <a:spLocks noGrp="1"/>
          </p:cNvSpPr>
          <p:nvPr>
            <p:ph type="body" idx="1"/>
          </p:nvPr>
        </p:nvSpPr>
        <p:spPr/>
        <p:txBody>
          <a:bodyPr/>
          <a:lstStyle/>
          <a:p>
            <a:r>
              <a:rPr lang="en-US" sz="2200" b="1" dirty="0"/>
              <a:t>Introduction </a:t>
            </a:r>
            <a:r>
              <a:rPr lang="en-US" sz="2200" dirty="0"/>
              <a:t>- The NYSOCFS/NYSCB is one of the Vocational Rehabilitation (VR) programs in NYS.  ACCES-VR (formerly known as VESID) is the other agency who provides VR services. We are federally-funded and state-operated. NYSCB serves people who are legally blind and may also have other disabilities.</a:t>
            </a:r>
          </a:p>
          <a:p>
            <a:endParaRPr lang="en-US" sz="2200" dirty="0"/>
          </a:p>
          <a:p>
            <a:r>
              <a:rPr lang="en-US" sz="2200" dirty="0"/>
              <a:t>We have offices statewide and partner agencies who provide services in the community such as in the home, on the job, or at school.</a:t>
            </a:r>
          </a:p>
          <a:p>
            <a:endParaRPr lang="en-US" dirty="0"/>
          </a:p>
        </p:txBody>
      </p:sp>
      <p:sp>
        <p:nvSpPr>
          <p:cNvPr id="3" name="Text Placeholder 2">
            <a:extLst>
              <a:ext uri="{FF2B5EF4-FFF2-40B4-BE49-F238E27FC236}">
                <a16:creationId xmlns:a16="http://schemas.microsoft.com/office/drawing/2014/main" id="{1A5768E6-62BA-47D2-9944-1005371CC613}"/>
              </a:ext>
            </a:extLst>
          </p:cNvPr>
          <p:cNvSpPr>
            <a:spLocks noGrp="1"/>
          </p:cNvSpPr>
          <p:nvPr>
            <p:ph type="body" idx="13"/>
          </p:nvPr>
        </p:nvSpPr>
        <p:spPr/>
        <p:txBody>
          <a:bodyPr/>
          <a:lstStyle/>
          <a:p>
            <a:r>
              <a:rPr lang="en-US" dirty="0"/>
              <a:t>OCFS Commission for the Blind</a:t>
            </a:r>
          </a:p>
        </p:txBody>
      </p:sp>
    </p:spTree>
    <p:extLst>
      <p:ext uri="{BB962C8B-B14F-4D97-AF65-F5344CB8AC3E}">
        <p14:creationId xmlns:p14="http://schemas.microsoft.com/office/powerpoint/2010/main" val="2380279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F17753-428F-476E-9483-DCCE21727B10}"/>
              </a:ext>
            </a:extLst>
          </p:cNvPr>
          <p:cNvSpPr>
            <a:spLocks noGrp="1"/>
          </p:cNvSpPr>
          <p:nvPr>
            <p:ph type="body" idx="1"/>
          </p:nvPr>
        </p:nvSpPr>
        <p:spPr/>
        <p:txBody>
          <a:bodyPr/>
          <a:lstStyle/>
          <a:p>
            <a:pPr marL="342900" indent="-342900">
              <a:buFont typeface="Arial" panose="020B0604020202020204" pitchFamily="34" charset="0"/>
              <a:buChar char="•"/>
            </a:pPr>
            <a:r>
              <a:rPr lang="en-US" sz="2000" dirty="0"/>
              <a:t>NYSCB serves legally-blind New Yorkers from birth to end-of-life programs serve children (age 3-22), adults, and older blind (over 55)</a:t>
            </a:r>
          </a:p>
          <a:p>
            <a:endParaRPr lang="en-US" sz="2000" dirty="0"/>
          </a:p>
          <a:p>
            <a:pPr marL="342900" indent="-342900">
              <a:buFont typeface="Arial" panose="020B0604020202020204" pitchFamily="34" charset="0"/>
              <a:buChar char="•"/>
            </a:pPr>
            <a:r>
              <a:rPr lang="en-US" sz="2000" dirty="0"/>
              <a:t>We serve individuals with blindness as well as other disabilities including people with physical, sensory and emotional disabilities</a:t>
            </a:r>
          </a:p>
          <a:p>
            <a:endParaRPr lang="en-US" sz="2000" dirty="0"/>
          </a:p>
          <a:p>
            <a:pPr marL="342900" indent="-342900">
              <a:buFont typeface="Arial" panose="020B0604020202020204" pitchFamily="34" charset="0"/>
              <a:buChar char="•"/>
            </a:pPr>
            <a:r>
              <a:rPr lang="en-US" sz="2000" dirty="0"/>
              <a:t>We also serve people with medical complications resulting in their blindness including diabetes</a:t>
            </a:r>
          </a:p>
          <a:p>
            <a:endParaRPr lang="en-US" dirty="0"/>
          </a:p>
        </p:txBody>
      </p:sp>
      <p:sp>
        <p:nvSpPr>
          <p:cNvPr id="3" name="Text Placeholder 2">
            <a:extLst>
              <a:ext uri="{FF2B5EF4-FFF2-40B4-BE49-F238E27FC236}">
                <a16:creationId xmlns:a16="http://schemas.microsoft.com/office/drawing/2014/main" id="{21B6E244-5937-4087-AD93-07B6E66F7728}"/>
              </a:ext>
            </a:extLst>
          </p:cNvPr>
          <p:cNvSpPr>
            <a:spLocks noGrp="1"/>
          </p:cNvSpPr>
          <p:nvPr>
            <p:ph type="body" idx="13"/>
          </p:nvPr>
        </p:nvSpPr>
        <p:spPr/>
        <p:txBody>
          <a:bodyPr/>
          <a:lstStyle/>
          <a:p>
            <a:r>
              <a:rPr lang="en-US" dirty="0"/>
              <a:t>Populations Served</a:t>
            </a:r>
          </a:p>
        </p:txBody>
      </p:sp>
    </p:spTree>
    <p:extLst>
      <p:ext uri="{BB962C8B-B14F-4D97-AF65-F5344CB8AC3E}">
        <p14:creationId xmlns:p14="http://schemas.microsoft.com/office/powerpoint/2010/main" val="2055080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FD1D61-335C-4CD6-A11F-9ECF248E6E68}"/>
              </a:ext>
            </a:extLst>
          </p:cNvPr>
          <p:cNvSpPr>
            <a:spLocks noGrp="1"/>
          </p:cNvSpPr>
          <p:nvPr>
            <p:ph type="body" idx="1"/>
          </p:nvPr>
        </p:nvSpPr>
        <p:spPr/>
        <p:txBody>
          <a:bodyPr/>
          <a:lstStyle/>
          <a:p>
            <a:pPr marL="342900" indent="-342900">
              <a:buFont typeface="Arial" panose="020B0604020202020204" pitchFamily="34" charset="0"/>
              <a:buChar char="•"/>
            </a:pPr>
            <a:r>
              <a:rPr lang="en-US" dirty="0"/>
              <a:t>A visual acuity of 20/200 or less in the better or stronger eye with best correction (this means that the person must stand at a distance of 20-feet to see what most people see from 200-feet away) or;</a:t>
            </a:r>
          </a:p>
          <a:p>
            <a:pPr marL="342900" indent="-342900">
              <a:buFont typeface="Arial" panose="020B0604020202020204" pitchFamily="34" charset="0"/>
              <a:buChar char="•"/>
            </a:pPr>
            <a:r>
              <a:rPr lang="en-US" dirty="0"/>
              <a:t>A restricted field of vision of 20 degrees or less in the better or stronger eye (normal field is measured to be 180-degree field). As many as 90% of people who are LB have some useable vision.</a:t>
            </a:r>
          </a:p>
          <a:p>
            <a:endParaRPr lang="en-US" dirty="0"/>
          </a:p>
        </p:txBody>
      </p:sp>
      <p:sp>
        <p:nvSpPr>
          <p:cNvPr id="3" name="Text Placeholder 2">
            <a:extLst>
              <a:ext uri="{FF2B5EF4-FFF2-40B4-BE49-F238E27FC236}">
                <a16:creationId xmlns:a16="http://schemas.microsoft.com/office/drawing/2014/main" id="{D1FFABF8-D08D-450C-8FAF-ED566C55EBE9}"/>
              </a:ext>
            </a:extLst>
          </p:cNvPr>
          <p:cNvSpPr>
            <a:spLocks noGrp="1"/>
          </p:cNvSpPr>
          <p:nvPr>
            <p:ph type="body" idx="13"/>
          </p:nvPr>
        </p:nvSpPr>
        <p:spPr/>
        <p:txBody>
          <a:bodyPr/>
          <a:lstStyle/>
          <a:p>
            <a:r>
              <a:rPr lang="en-US" b="1" dirty="0"/>
              <a:t>What is “Legally Blind</a:t>
            </a:r>
            <a:r>
              <a:rPr lang="en-US" dirty="0"/>
              <a:t>”?</a:t>
            </a:r>
          </a:p>
        </p:txBody>
      </p:sp>
    </p:spTree>
    <p:extLst>
      <p:ext uri="{BB962C8B-B14F-4D97-AF65-F5344CB8AC3E}">
        <p14:creationId xmlns:p14="http://schemas.microsoft.com/office/powerpoint/2010/main" val="406019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671B1F-A47E-426A-B015-7375CBBE03CB}"/>
              </a:ext>
            </a:extLst>
          </p:cNvPr>
          <p:cNvSpPr>
            <a:spLocks noGrp="1"/>
          </p:cNvSpPr>
          <p:nvPr>
            <p:ph type="body" idx="1"/>
          </p:nvPr>
        </p:nvSpPr>
        <p:spPr/>
        <p:txBody>
          <a:bodyPr/>
          <a:lstStyle/>
          <a:p>
            <a:pPr marL="342900" indent="-342900">
              <a:buFont typeface="Arial" panose="020B0604020202020204" pitchFamily="34" charset="0"/>
              <a:buChar char="•"/>
            </a:pPr>
            <a:r>
              <a:rPr lang="en-US" sz="2000" dirty="0"/>
              <a:t>Moderate Visual Impairment = 20/70 to 20/160</a:t>
            </a:r>
          </a:p>
          <a:p>
            <a:pPr marL="342900" indent="-342900">
              <a:buFont typeface="Arial" panose="020B0604020202020204" pitchFamily="34" charset="0"/>
              <a:buChar char="•"/>
            </a:pPr>
            <a:r>
              <a:rPr lang="en-US" sz="2000" dirty="0"/>
              <a:t>Severe Visual Impairment = 20/200 to 20/400 or a field of 20 degrees or less</a:t>
            </a:r>
          </a:p>
          <a:p>
            <a:pPr marL="342900" indent="-342900">
              <a:buFont typeface="Arial" panose="020B0604020202020204" pitchFamily="34" charset="0"/>
              <a:buChar char="•"/>
            </a:pPr>
            <a:r>
              <a:rPr lang="en-US" sz="2000" dirty="0"/>
              <a:t>Profound Visual Impairment = 20/500 to 20/1000 or a field of 10 degrees or less</a:t>
            </a:r>
          </a:p>
          <a:p>
            <a:pPr marL="342900" indent="-342900">
              <a:buFont typeface="Arial" panose="020B0604020202020204" pitchFamily="34" charset="0"/>
              <a:buChar char="•"/>
            </a:pPr>
            <a:r>
              <a:rPr lang="en-US" sz="2000" dirty="0"/>
              <a:t>Light Perception = ability to perceive the difference between light/dark </a:t>
            </a:r>
          </a:p>
          <a:p>
            <a:pPr marL="342900" indent="-342900">
              <a:buFont typeface="Arial" panose="020B0604020202020204" pitchFamily="34" charset="0"/>
              <a:buChar char="•"/>
            </a:pPr>
            <a:r>
              <a:rPr lang="en-US" sz="2000" dirty="0"/>
              <a:t>Light Projection = ability to determine source or direction of light</a:t>
            </a:r>
          </a:p>
          <a:p>
            <a:pPr marL="342900" indent="-342900">
              <a:buFont typeface="Arial" panose="020B0604020202020204" pitchFamily="34" charset="0"/>
              <a:buChar char="•"/>
            </a:pPr>
            <a:r>
              <a:rPr lang="en-US" sz="2000" dirty="0"/>
              <a:t>Total Blindness = complete lack of light </a:t>
            </a:r>
          </a:p>
          <a:p>
            <a:pPr marL="342900" indent="-342900">
              <a:buFont typeface="Arial" panose="020B0604020202020204" pitchFamily="34" charset="0"/>
              <a:buChar char="•"/>
            </a:pPr>
            <a:r>
              <a:rPr lang="en-US" sz="2000" dirty="0"/>
              <a:t>Counts Fingers</a:t>
            </a:r>
          </a:p>
          <a:p>
            <a:endParaRPr lang="en-US" dirty="0"/>
          </a:p>
        </p:txBody>
      </p:sp>
      <p:sp>
        <p:nvSpPr>
          <p:cNvPr id="3" name="Text Placeholder 2">
            <a:extLst>
              <a:ext uri="{FF2B5EF4-FFF2-40B4-BE49-F238E27FC236}">
                <a16:creationId xmlns:a16="http://schemas.microsoft.com/office/drawing/2014/main" id="{3129CE68-B658-4519-BE99-05D14421A5C1}"/>
              </a:ext>
            </a:extLst>
          </p:cNvPr>
          <p:cNvSpPr>
            <a:spLocks noGrp="1"/>
          </p:cNvSpPr>
          <p:nvPr>
            <p:ph type="body" idx="13"/>
          </p:nvPr>
        </p:nvSpPr>
        <p:spPr/>
        <p:txBody>
          <a:bodyPr/>
          <a:lstStyle/>
          <a:p>
            <a:r>
              <a:rPr lang="en-US" dirty="0"/>
              <a:t>Varying Degrees of Vision Loss</a:t>
            </a:r>
          </a:p>
        </p:txBody>
      </p:sp>
    </p:spTree>
    <p:extLst>
      <p:ext uri="{BB962C8B-B14F-4D97-AF65-F5344CB8AC3E}">
        <p14:creationId xmlns:p14="http://schemas.microsoft.com/office/powerpoint/2010/main" val="661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1A0652-95C0-4091-9C07-8E7D27986B00}"/>
              </a:ext>
            </a:extLst>
          </p:cNvPr>
          <p:cNvSpPr>
            <a:spLocks noGrp="1"/>
          </p:cNvSpPr>
          <p:nvPr>
            <p:ph type="body" idx="1"/>
          </p:nvPr>
        </p:nvSpPr>
        <p:spPr/>
        <p:txBody>
          <a:bodyPr/>
          <a:lstStyle/>
          <a:p>
            <a:pPr marL="342900" indent="-342900">
              <a:buFont typeface="Arial" panose="020B0604020202020204" pitchFamily="34" charset="0"/>
              <a:buChar char="•"/>
            </a:pPr>
            <a:r>
              <a:rPr lang="en-US" dirty="0"/>
              <a:t>A person who uses eyeglasses or contact lenses to see</a:t>
            </a:r>
          </a:p>
          <a:p>
            <a:pPr marL="342900" indent="-342900">
              <a:buFont typeface="Arial" panose="020B0604020202020204" pitchFamily="34" charset="0"/>
              <a:buChar char="•"/>
            </a:pPr>
            <a:r>
              <a:rPr lang="en-US" dirty="0"/>
              <a:t>A person with a medical condition that affects vision</a:t>
            </a:r>
          </a:p>
          <a:p>
            <a:pPr marL="342900" indent="-342900">
              <a:buFont typeface="Arial" panose="020B0604020202020204" pitchFamily="34" charset="0"/>
              <a:buChar char="•"/>
            </a:pPr>
            <a:r>
              <a:rPr lang="en-US" dirty="0"/>
              <a:t>A person with loss of vision that cannot be corrected with glasses</a:t>
            </a:r>
          </a:p>
          <a:p>
            <a:pPr marL="342900" indent="-342900">
              <a:buFont typeface="Arial" panose="020B0604020202020204" pitchFamily="34" charset="0"/>
              <a:buChar char="•"/>
            </a:pPr>
            <a:r>
              <a:rPr lang="en-US" dirty="0"/>
              <a:t>A person who is legally blind</a:t>
            </a:r>
          </a:p>
          <a:p>
            <a:pPr marL="342900" indent="-342900">
              <a:buFont typeface="Arial" panose="020B0604020202020204" pitchFamily="34" charset="0"/>
              <a:buChar char="•"/>
            </a:pPr>
            <a:r>
              <a:rPr lang="en-US" dirty="0"/>
              <a:t>A person with total blindness</a:t>
            </a:r>
          </a:p>
          <a:p>
            <a:pPr marL="342900" indent="-342900">
              <a:buFont typeface="Arial" panose="020B0604020202020204" pitchFamily="34" charset="0"/>
              <a:buChar char="•"/>
            </a:pPr>
            <a:r>
              <a:rPr lang="en-US" dirty="0"/>
              <a:t>Temporary or permanent</a:t>
            </a:r>
          </a:p>
          <a:p>
            <a:endParaRPr lang="en-US" dirty="0"/>
          </a:p>
        </p:txBody>
      </p:sp>
      <p:sp>
        <p:nvSpPr>
          <p:cNvPr id="3" name="Text Placeholder 2">
            <a:extLst>
              <a:ext uri="{FF2B5EF4-FFF2-40B4-BE49-F238E27FC236}">
                <a16:creationId xmlns:a16="http://schemas.microsoft.com/office/drawing/2014/main" id="{152E8FBC-E7B8-4F09-B939-47C3CF1E6253}"/>
              </a:ext>
            </a:extLst>
          </p:cNvPr>
          <p:cNvSpPr>
            <a:spLocks noGrp="1"/>
          </p:cNvSpPr>
          <p:nvPr>
            <p:ph type="body" idx="13"/>
          </p:nvPr>
        </p:nvSpPr>
        <p:spPr/>
        <p:txBody>
          <a:bodyPr/>
          <a:lstStyle/>
          <a:p>
            <a:r>
              <a:rPr lang="en-US" dirty="0"/>
              <a:t>Visual Impairment/Blindness</a:t>
            </a:r>
          </a:p>
        </p:txBody>
      </p:sp>
    </p:spTree>
    <p:extLst>
      <p:ext uri="{BB962C8B-B14F-4D97-AF65-F5344CB8AC3E}">
        <p14:creationId xmlns:p14="http://schemas.microsoft.com/office/powerpoint/2010/main" val="368884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8FA5-743A-4411-B21C-51F66C3BB432}"/>
              </a:ext>
            </a:extLst>
          </p:cNvPr>
          <p:cNvSpPr>
            <a:spLocks noGrp="1"/>
          </p:cNvSpPr>
          <p:nvPr>
            <p:ph type="title"/>
          </p:nvPr>
        </p:nvSpPr>
        <p:spPr/>
        <p:txBody>
          <a:bodyPr>
            <a:normAutofit fontScale="90000"/>
          </a:bodyPr>
          <a:lstStyle/>
          <a:p>
            <a:r>
              <a:rPr lang="en-US" dirty="0"/>
              <a:t>Vision Loss</a:t>
            </a:r>
            <a:br>
              <a:rPr lang="en-US" dirty="0"/>
            </a:br>
            <a:br>
              <a:rPr lang="en-US" dirty="0"/>
            </a:br>
            <a:r>
              <a:rPr lang="en-US" sz="2400" dirty="0"/>
              <a:t>Know the Effects and Causes of Vision Loss</a:t>
            </a:r>
          </a:p>
        </p:txBody>
      </p:sp>
    </p:spTree>
    <p:extLst>
      <p:ext uri="{BB962C8B-B14F-4D97-AF65-F5344CB8AC3E}">
        <p14:creationId xmlns:p14="http://schemas.microsoft.com/office/powerpoint/2010/main" val="118632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3ACAC3-D495-4CDF-9A3F-C399C5C49650}"/>
              </a:ext>
            </a:extLst>
          </p:cNvPr>
          <p:cNvSpPr>
            <a:spLocks noGrp="1"/>
          </p:cNvSpPr>
          <p:nvPr>
            <p:ph type="body" idx="1"/>
          </p:nvPr>
        </p:nvSpPr>
        <p:spPr/>
        <p:txBody>
          <a:bodyPr/>
          <a:lstStyle/>
          <a:p>
            <a:pPr marL="342900" indent="-342900">
              <a:buFont typeface="Arial" panose="020B0604020202020204" pitchFamily="34" charset="0"/>
              <a:buChar char="•"/>
            </a:pPr>
            <a:r>
              <a:rPr lang="en-US" dirty="0"/>
              <a:t>Common causes of legal blindness include – cataracts, glaucoma, diabetic retinopathy, retinitis pigmentosa, macular degeneration and albinism</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Other causes – congenital reasons, trauma, autoimmune deficiencies (Lyme, multiple sclerosis) and other medical complications</a:t>
            </a:r>
          </a:p>
          <a:p>
            <a:endParaRPr lang="en-US" dirty="0"/>
          </a:p>
        </p:txBody>
      </p:sp>
      <p:sp>
        <p:nvSpPr>
          <p:cNvPr id="3" name="Text Placeholder 2">
            <a:extLst>
              <a:ext uri="{FF2B5EF4-FFF2-40B4-BE49-F238E27FC236}">
                <a16:creationId xmlns:a16="http://schemas.microsoft.com/office/drawing/2014/main" id="{C753F37A-0D42-497B-9D6A-93F3FC835EE6}"/>
              </a:ext>
            </a:extLst>
          </p:cNvPr>
          <p:cNvSpPr>
            <a:spLocks noGrp="1"/>
          </p:cNvSpPr>
          <p:nvPr>
            <p:ph type="body" idx="13"/>
          </p:nvPr>
        </p:nvSpPr>
        <p:spPr/>
        <p:txBody>
          <a:bodyPr/>
          <a:lstStyle/>
          <a:p>
            <a:r>
              <a:rPr lang="en-US" b="1" dirty="0"/>
              <a:t>Causes of Visual Impairments</a:t>
            </a:r>
            <a:endParaRPr lang="en-US" dirty="0"/>
          </a:p>
        </p:txBody>
      </p:sp>
    </p:spTree>
    <p:extLst>
      <p:ext uri="{BB962C8B-B14F-4D97-AF65-F5344CB8AC3E}">
        <p14:creationId xmlns:p14="http://schemas.microsoft.com/office/powerpoint/2010/main" val="41009317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0" ma:contentTypeDescription="Create a new document." ma:contentTypeScope="" ma:versionID="4af84c6e1c35c0f4028136cbe42903f6">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5018E3-C880-4E70-BD57-3E1DE7AFD1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3F86441-E60D-4495-9820-50FFC7B27329}">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373712F-8FAF-4E78-8CC0-FB8B33919E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5199</TotalTime>
  <Words>2287</Words>
  <Application>Microsoft Office PowerPoint</Application>
  <PresentationFormat>On-screen Show (16:9)</PresentationFormat>
  <Paragraphs>200</Paragraphs>
  <Slides>27</Slides>
  <Notes>25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27</vt:i4>
      </vt:variant>
    </vt:vector>
  </HeadingPairs>
  <TitlesOfParts>
    <vt:vector size="33" baseType="lpstr">
      <vt:lpstr>Arial</vt:lpstr>
      <vt:lpstr>Calibri</vt:lpstr>
      <vt:lpstr>Symbol</vt:lpstr>
      <vt:lpstr>Cover Master</vt:lpstr>
      <vt:lpstr>Section Master</vt:lpstr>
      <vt:lpstr>Content Master</vt:lpstr>
      <vt:lpstr>New York State Commission for the Blind (NYSCB) </vt:lpstr>
      <vt:lpstr>PowerPoint Presentation</vt:lpstr>
      <vt:lpstr>PowerPoint Presentation</vt:lpstr>
      <vt:lpstr>PowerPoint Presentation</vt:lpstr>
      <vt:lpstr>PowerPoint Presentation</vt:lpstr>
      <vt:lpstr>PowerPoint Presentation</vt:lpstr>
      <vt:lpstr>PowerPoint Presentation</vt:lpstr>
      <vt:lpstr>Vision Loss  Know the Effects and Causes of Vision Loss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Commission for the Blind  Questions or Concerns??</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Diane Darbyshire</cp:lastModifiedBy>
  <cp:revision>125</cp:revision>
  <cp:lastPrinted>2022-01-11T16:16:58Z</cp:lastPrinted>
  <dcterms:created xsi:type="dcterms:W3CDTF">2014-12-09T18:34:34Z</dcterms:created>
  <dcterms:modified xsi:type="dcterms:W3CDTF">2023-05-22T21:43:24Z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